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5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6858000" cx="12192000"/>
  <p:notesSz cx="6858000" cy="9144000"/>
  <p:embeddedFontLst>
    <p:embeddedFont>
      <p:font typeface="Open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7" roundtripDataSignature="AMtx7mgqHL1lS8SA7F0dVbZghhNExxqGh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6608DCC-E84A-4872-A4CA-C69FEA8A20C7}">
  <a:tblStyle styleId="{A6608DCC-E84A-4872-A4CA-C69FEA8A20C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BA16C23-4C22-4503-B3A6-381827C707F6}" styleName="Table_1">
    <a:wholeTbl>
      <a:tcTxStyle b="off" i="off">
        <a:font>
          <a:latin typeface="Calibri"/>
          <a:ea typeface="Calibri"/>
          <a:cs typeface="Calibri"/>
        </a:font>
        <a:schemeClr val="lt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OpenSans-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OpenSans-italic.fntdata"/><Relationship Id="rId12" Type="http://schemas.openxmlformats.org/officeDocument/2006/relationships/slide" Target="slides/slide6.xml"/><Relationship Id="rId34" Type="http://schemas.openxmlformats.org/officeDocument/2006/relationships/font" Target="fonts/OpenSans-bold.fntdata"/><Relationship Id="rId15" Type="http://schemas.openxmlformats.org/officeDocument/2006/relationships/slide" Target="slides/slide9.xml"/><Relationship Id="rId37" Type="http://customschemas.google.com/relationships/presentationmetadata" Target="metadata"/><Relationship Id="rId14" Type="http://schemas.openxmlformats.org/officeDocument/2006/relationships/slide" Target="slides/slide8.xml"/><Relationship Id="rId36" Type="http://schemas.openxmlformats.org/officeDocument/2006/relationships/font" Target="fonts/OpenSans-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png>
</file>

<file path=ppt/media/image15.jpg>
</file>

<file path=ppt/media/image16.png>
</file>

<file path=ppt/media/image17.jpg>
</file>

<file path=ppt/media/image18.png>
</file>

<file path=ppt/media/image19.jpg>
</file>

<file path=ppt/media/image2.png>
</file>

<file path=ppt/media/image20.png>
</file>

<file path=ppt/media/image21.jp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jpg>
</file>

<file path=ppt/media/image32.jpg>
</file>

<file path=ppt/media/image33.jpg>
</file>

<file path=ppt/media/image34.png>
</file>

<file path=ppt/media/image35.jpg>
</file>

<file path=ppt/media/image36.png>
</file>

<file path=ppt/media/image37.jpg>
</file>

<file path=ppt/media/image38.png>
</file>

<file path=ppt/media/image39.pn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 name="Google Shape;10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4" name="Google Shape;184;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0" name="Google Shape;220;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29b83feb88_1_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8" name="Google Shape;238;g129b83feb88_1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29b83feb88_1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6" name="Google Shape;246;g129b83feb88_1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29b83feb88_1_4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461110" lvl="0" marL="632978" marR="12810" rtl="0" algn="just">
              <a:lnSpc>
                <a:spcPct val="113642"/>
              </a:lnSpc>
              <a:spcBef>
                <a:spcPts val="0"/>
              </a:spcBef>
              <a:spcAft>
                <a:spcPts val="0"/>
              </a:spcAft>
              <a:buClr>
                <a:schemeClr val="dk1"/>
              </a:buClr>
              <a:buSzPts val="1100"/>
              <a:buFont typeface="Arial"/>
              <a:buNone/>
            </a:pPr>
            <a:r>
              <a:rPr lang="en-US" sz="1099">
                <a:latin typeface="Cambria"/>
                <a:ea typeface="Cambria"/>
                <a:cs typeface="Cambria"/>
                <a:sym typeface="Cambria"/>
              </a:rPr>
              <a:t>By looking at the boxplot of our transformed </a:t>
            </a:r>
            <a:r>
              <a:rPr i="1" lang="en-US" sz="1099">
                <a:latin typeface="Cambria"/>
                <a:ea typeface="Cambria"/>
                <a:cs typeface="Cambria"/>
                <a:sym typeface="Cambria"/>
              </a:rPr>
              <a:t>sale price </a:t>
            </a:r>
            <a:r>
              <a:rPr lang="en-US" sz="1099">
                <a:latin typeface="Cambria"/>
                <a:ea typeface="Cambria"/>
                <a:cs typeface="Cambria"/>
                <a:sym typeface="Cambria"/>
              </a:rPr>
              <a:t>against </a:t>
            </a:r>
            <a:r>
              <a:rPr i="1" lang="en-US" sz="1099">
                <a:latin typeface="Cambria"/>
                <a:ea typeface="Cambria"/>
                <a:cs typeface="Cambria"/>
                <a:sym typeface="Cambria"/>
              </a:rPr>
              <a:t>Tax Class at Time of Sale</a:t>
            </a:r>
            <a:r>
              <a:rPr lang="en-US" sz="1099">
                <a:latin typeface="Cambria"/>
                <a:ea typeface="Cambria"/>
                <a:cs typeface="Cambria"/>
                <a:sym typeface="Cambria"/>
              </a:rPr>
              <a:t>, there are 3 unique tax classes at time of sale. Tax class 1 is more right skewed with more high sale price outliers; tax class 2 has fewer high sale price outliers and tax class 4 has none. Tax class 1 has a smaller Interquartile Range (IQR) with the lowest median sale price; tax class 2 has a larger IQR and a higher median sale price and tax class 4 has the largest IQR and highest median sale price.</a:t>
            </a:r>
            <a:endParaRPr/>
          </a:p>
        </p:txBody>
      </p:sp>
      <p:sp>
        <p:nvSpPr>
          <p:cNvPr id="263" name="Google Shape;263;g129b83feb88_1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29b83feb88_1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454407" lvl="0" marL="631861" marR="18427" rtl="0" algn="just">
              <a:lnSpc>
                <a:spcPct val="113642"/>
              </a:lnSpc>
              <a:spcBef>
                <a:spcPts val="0"/>
              </a:spcBef>
              <a:spcAft>
                <a:spcPts val="0"/>
              </a:spcAft>
              <a:buClr>
                <a:schemeClr val="dk1"/>
              </a:buClr>
              <a:buSzPts val="1100"/>
              <a:buFont typeface="Arial"/>
              <a:buNone/>
            </a:pPr>
            <a:r>
              <a:rPr i="1" lang="en-US" sz="1099">
                <a:latin typeface="Cambria"/>
                <a:ea typeface="Cambria"/>
                <a:cs typeface="Cambria"/>
                <a:sym typeface="Cambria"/>
              </a:rPr>
              <a:t>land square feet </a:t>
            </a:r>
            <a:r>
              <a:rPr lang="en-US" sz="1099">
                <a:latin typeface="Cambria"/>
                <a:ea typeface="Cambria"/>
                <a:cs typeface="Cambria"/>
                <a:sym typeface="Cambria"/>
              </a:rPr>
              <a:t>and </a:t>
            </a:r>
            <a:r>
              <a:rPr i="1" lang="en-US" sz="1099">
                <a:latin typeface="Cambria"/>
                <a:ea typeface="Cambria"/>
                <a:cs typeface="Cambria"/>
                <a:sym typeface="Cambria"/>
              </a:rPr>
              <a:t>gross square feet </a:t>
            </a:r>
            <a:r>
              <a:rPr lang="en-US" sz="1099">
                <a:latin typeface="Cambria"/>
                <a:ea typeface="Cambria"/>
                <a:cs typeface="Cambria"/>
                <a:sym typeface="Cambria"/>
              </a:rPr>
              <a:t>share very similar distribution. They both correlate positively with property sale price. However, we found there are cases when land square feet are small, the sale price is high. Possible explanations for such outliers might be that they lie in good geographical location or that they belong to special building classes. </a:t>
            </a:r>
            <a:endParaRPr sz="1099">
              <a:latin typeface="Cambria"/>
              <a:ea typeface="Cambria"/>
              <a:cs typeface="Cambria"/>
              <a:sym typeface="Cambria"/>
            </a:endParaRPr>
          </a:p>
          <a:p>
            <a:pPr indent="0" lvl="0" marL="0" rtl="0" algn="l">
              <a:spcBef>
                <a:spcPts val="0"/>
              </a:spcBef>
              <a:spcAft>
                <a:spcPts val="0"/>
              </a:spcAft>
              <a:buNone/>
            </a:pPr>
            <a:r>
              <a:t/>
            </a:r>
            <a:endParaRPr/>
          </a:p>
        </p:txBody>
      </p:sp>
      <p:sp>
        <p:nvSpPr>
          <p:cNvPr id="281" name="Google Shape;281;g129b83feb88_1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0" name="Google Shape;290;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 name="Google Shape;30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7" name="Google Shape;317;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5" name="Google Shape;325;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29b83feb88_1_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0" name="Google Shape;130;g129b83feb88_1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29b83feb88_1_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 name="Google Shape;146;g129b83feb88_1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8" name="Google Shape;18;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6" name="Shape 76"/>
        <p:cNvGrpSpPr/>
        <p:nvPr/>
      </p:nvGrpSpPr>
      <p:grpSpPr>
        <a:xfrm>
          <a:off x="0" y="0"/>
          <a:ext cx="0" cy="0"/>
          <a:chOff x="0" y="0"/>
          <a:chExt cx="0" cy="0"/>
        </a:xfrm>
      </p:grpSpPr>
      <p:sp>
        <p:nvSpPr>
          <p:cNvPr id="77" name="Google Shape;77;p4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8" name="Google Shape;78;p4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9" name="Google Shape;79;p4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0" name="Google Shape;80;p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3" name="Shape 83"/>
        <p:cNvGrpSpPr/>
        <p:nvPr/>
      </p:nvGrpSpPr>
      <p:grpSpPr>
        <a:xfrm>
          <a:off x="0" y="0"/>
          <a:ext cx="0" cy="0"/>
          <a:chOff x="0" y="0"/>
          <a:chExt cx="0" cy="0"/>
        </a:xfrm>
      </p:grpSpPr>
      <p:sp>
        <p:nvSpPr>
          <p:cNvPr id="84" name="Google Shape;84;p4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 name="Google Shape;85;p43"/>
          <p:cNvSpPr/>
          <p:nvPr>
            <p:ph idx="2" type="pic"/>
          </p:nvPr>
        </p:nvSpPr>
        <p:spPr>
          <a:xfrm>
            <a:off x="5183188" y="987425"/>
            <a:ext cx="6172200" cy="4873625"/>
          </a:xfrm>
          <a:prstGeom prst="rect">
            <a:avLst/>
          </a:prstGeom>
          <a:noFill/>
          <a:ln>
            <a:noFill/>
          </a:ln>
        </p:spPr>
      </p:sp>
      <p:sp>
        <p:nvSpPr>
          <p:cNvPr id="86" name="Google Shape;86;p4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7" name="Google Shape;87;p4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4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0" name="Shape 90"/>
        <p:cNvGrpSpPr/>
        <p:nvPr/>
      </p:nvGrpSpPr>
      <p:grpSpPr>
        <a:xfrm>
          <a:off x="0" y="0"/>
          <a:ext cx="0" cy="0"/>
          <a:chOff x="0" y="0"/>
          <a:chExt cx="0" cy="0"/>
        </a:xfrm>
      </p:grpSpPr>
      <p:sp>
        <p:nvSpPr>
          <p:cNvPr id="91" name="Google Shape;91;p4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44"/>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4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4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6" name="Shape 96"/>
        <p:cNvGrpSpPr/>
        <p:nvPr/>
      </p:nvGrpSpPr>
      <p:grpSpPr>
        <a:xfrm>
          <a:off x="0" y="0"/>
          <a:ext cx="0" cy="0"/>
          <a:chOff x="0" y="0"/>
          <a:chExt cx="0" cy="0"/>
        </a:xfrm>
      </p:grpSpPr>
      <p:sp>
        <p:nvSpPr>
          <p:cNvPr id="97" name="Google Shape;97;p4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4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 name="Google Shape;99;p4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4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4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4" name="Google Shape;24;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 name="Shape 33"/>
        <p:cNvGrpSpPr/>
        <p:nvPr/>
      </p:nvGrpSpPr>
      <p:grpSpPr>
        <a:xfrm>
          <a:off x="0" y="0"/>
          <a:ext cx="0" cy="0"/>
          <a:chOff x="0" y="0"/>
          <a:chExt cx="0" cy="0"/>
        </a:xfrm>
      </p:grpSpPr>
      <p:sp>
        <p:nvSpPr>
          <p:cNvPr id="34" name="Google Shape;34;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9" name="Shape 39"/>
        <p:cNvGrpSpPr/>
        <p:nvPr/>
      </p:nvGrpSpPr>
      <p:grpSpPr>
        <a:xfrm>
          <a:off x="0" y="0"/>
          <a:ext cx="0" cy="0"/>
          <a:chOff x="0" y="0"/>
          <a:chExt cx="0" cy="0"/>
        </a:xfrm>
      </p:grpSpPr>
      <p:sp>
        <p:nvSpPr>
          <p:cNvPr id="40" name="Google Shape;40;p3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3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42" name="Google Shape;42;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 name="Shape 45"/>
        <p:cNvGrpSpPr/>
        <p:nvPr/>
      </p:nvGrpSpPr>
      <p:grpSpPr>
        <a:xfrm>
          <a:off x="0" y="0"/>
          <a:ext cx="0" cy="0"/>
          <a:chOff x="0" y="0"/>
          <a:chExt cx="0" cy="0"/>
        </a:xfrm>
      </p:grpSpPr>
      <p:sp>
        <p:nvSpPr>
          <p:cNvPr id="46" name="Google Shape;46;p3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3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8" name="Google Shape;48;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1" name="Shape 51"/>
        <p:cNvGrpSpPr/>
        <p:nvPr/>
      </p:nvGrpSpPr>
      <p:grpSpPr>
        <a:xfrm>
          <a:off x="0" y="0"/>
          <a:ext cx="0" cy="0"/>
          <a:chOff x="0" y="0"/>
          <a:chExt cx="0" cy="0"/>
        </a:xfrm>
      </p:grpSpPr>
      <p:sp>
        <p:nvSpPr>
          <p:cNvPr id="52" name="Google Shape;52;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3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 name="Google Shape;54;p3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8" name="Shape 58"/>
        <p:cNvGrpSpPr/>
        <p:nvPr/>
      </p:nvGrpSpPr>
      <p:grpSpPr>
        <a:xfrm>
          <a:off x="0" y="0"/>
          <a:ext cx="0" cy="0"/>
          <a:chOff x="0" y="0"/>
          <a:chExt cx="0" cy="0"/>
        </a:xfrm>
      </p:grpSpPr>
      <p:sp>
        <p:nvSpPr>
          <p:cNvPr id="59" name="Google Shape;59;p3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3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1" name="Google Shape;61;p3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3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3" name="Google Shape;63;p3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 name="Google Shape;64;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2" name="Shape 72"/>
        <p:cNvGrpSpPr/>
        <p:nvPr/>
      </p:nvGrpSpPr>
      <p:grpSpPr>
        <a:xfrm>
          <a:off x="0" y="0"/>
          <a:ext cx="0" cy="0"/>
          <a:chOff x="0" y="0"/>
          <a:chExt cx="0" cy="0"/>
        </a:xfrm>
      </p:grpSpPr>
      <p:sp>
        <p:nvSpPr>
          <p:cNvPr id="73" name="Google Shape;73;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2" Type="http://schemas.openxmlformats.org/officeDocument/2006/relationships/theme" Target="../theme/theme3.xml"/><Relationship Id="rId9" Type="http://schemas.openxmlformats.org/officeDocument/2006/relationships/slideLayout" Target="../slideLayouts/slideLayout11.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3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12" name="Google Shape;12;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3" name="Google Shape;13;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4" name="Google Shape;14;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Calibri"/>
                <a:ea typeface="Calibri"/>
                <a:cs typeface="Calibri"/>
                <a:sym typeface="Calibri"/>
              </a:defRPr>
            </a:lvl1pPr>
            <a:lvl2pPr indent="0" lvl="1" marL="0" marR="0" rtl="0" algn="r">
              <a:spcBef>
                <a:spcPts val="0"/>
              </a:spcBef>
              <a:buNone/>
              <a:defRPr b="0" i="0" sz="1200" u="none" cap="none" strike="noStrike">
                <a:solidFill>
                  <a:schemeClr val="lt1"/>
                </a:solidFill>
                <a:latin typeface="Calibri"/>
                <a:ea typeface="Calibri"/>
                <a:cs typeface="Calibri"/>
                <a:sym typeface="Calibri"/>
              </a:defRPr>
            </a:lvl2pPr>
            <a:lvl3pPr indent="0" lvl="2" marL="0" marR="0" rtl="0" algn="r">
              <a:spcBef>
                <a:spcPts val="0"/>
              </a:spcBef>
              <a:buNone/>
              <a:defRPr b="0" i="0" sz="1200" u="none" cap="none" strike="noStrike">
                <a:solidFill>
                  <a:schemeClr val="lt1"/>
                </a:solidFill>
                <a:latin typeface="Calibri"/>
                <a:ea typeface="Calibri"/>
                <a:cs typeface="Calibri"/>
                <a:sym typeface="Calibri"/>
              </a:defRPr>
            </a:lvl3pPr>
            <a:lvl4pPr indent="0" lvl="3" marL="0" marR="0" rtl="0" algn="r">
              <a:spcBef>
                <a:spcPts val="0"/>
              </a:spcBef>
              <a:buNone/>
              <a:defRPr b="0" i="0" sz="1200" u="none" cap="none" strike="noStrike">
                <a:solidFill>
                  <a:schemeClr val="lt1"/>
                </a:solidFill>
                <a:latin typeface="Calibri"/>
                <a:ea typeface="Calibri"/>
                <a:cs typeface="Calibri"/>
                <a:sym typeface="Calibri"/>
              </a:defRPr>
            </a:lvl4pPr>
            <a:lvl5pPr indent="0" lvl="4" marL="0" marR="0" rtl="0" algn="r">
              <a:spcBef>
                <a:spcPts val="0"/>
              </a:spcBef>
              <a:buNone/>
              <a:defRPr b="0" i="0" sz="1200" u="none" cap="none" strike="noStrike">
                <a:solidFill>
                  <a:schemeClr val="lt1"/>
                </a:solidFill>
                <a:latin typeface="Calibri"/>
                <a:ea typeface="Calibri"/>
                <a:cs typeface="Calibri"/>
                <a:sym typeface="Calibri"/>
              </a:defRPr>
            </a:lvl5pPr>
            <a:lvl6pPr indent="0" lvl="5" marL="0" marR="0" rtl="0" algn="r">
              <a:spcBef>
                <a:spcPts val="0"/>
              </a:spcBef>
              <a:buNone/>
              <a:defRPr b="0" i="0" sz="1200" u="none" cap="none" strike="noStrike">
                <a:solidFill>
                  <a:schemeClr val="lt1"/>
                </a:solidFill>
                <a:latin typeface="Calibri"/>
                <a:ea typeface="Calibri"/>
                <a:cs typeface="Calibri"/>
                <a:sym typeface="Calibri"/>
              </a:defRPr>
            </a:lvl6pPr>
            <a:lvl7pPr indent="0" lvl="6" marL="0" marR="0" rtl="0" algn="r">
              <a:spcBef>
                <a:spcPts val="0"/>
              </a:spcBef>
              <a:buNone/>
              <a:defRPr b="0" i="0" sz="1200" u="none" cap="none" strike="noStrike">
                <a:solidFill>
                  <a:schemeClr val="lt1"/>
                </a:solidFill>
                <a:latin typeface="Calibri"/>
                <a:ea typeface="Calibri"/>
                <a:cs typeface="Calibri"/>
                <a:sym typeface="Calibri"/>
              </a:defRPr>
            </a:lvl7pPr>
            <a:lvl8pPr indent="0" lvl="7" marL="0" marR="0" rtl="0" algn="r">
              <a:spcBef>
                <a:spcPts val="0"/>
              </a:spcBef>
              <a:buNone/>
              <a:defRPr b="0" i="0" sz="1200" u="none" cap="none" strike="noStrike">
                <a:solidFill>
                  <a:schemeClr val="lt1"/>
                </a:solidFill>
                <a:latin typeface="Calibri"/>
                <a:ea typeface="Calibri"/>
                <a:cs typeface="Calibri"/>
                <a:sym typeface="Calibri"/>
              </a:defRPr>
            </a:lvl8pPr>
            <a:lvl9pPr indent="0" lvl="8" marL="0" marR="0" rtl="0" algn="r">
              <a:spcBef>
                <a:spcPts val="0"/>
              </a:spcBef>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 name="Shape 27"/>
        <p:cNvGrpSpPr/>
        <p:nvPr/>
      </p:nvGrpSpPr>
      <p:grpSpPr>
        <a:xfrm>
          <a:off x="0" y="0"/>
          <a:ext cx="0" cy="0"/>
          <a:chOff x="0" y="0"/>
          <a:chExt cx="0" cy="0"/>
        </a:xfrm>
      </p:grpSpPr>
      <p:sp>
        <p:nvSpPr>
          <p:cNvPr id="28" name="Google Shape;28;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9" name="Google Shape;29;p3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0" name="Google Shape;30;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1" name="Google Shape;31;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2" name="Google Shape;32;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jp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jpg"/><Relationship Id="rId4" Type="http://schemas.openxmlformats.org/officeDocument/2006/relationships/image" Target="../media/image2.png"/><Relationship Id="rId5"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9.jp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1.jp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1.jp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jp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7.jp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7.jp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6.jpg"/><Relationship Id="rId4" Type="http://schemas.openxmlformats.org/officeDocument/2006/relationships/image" Target="../media/image28.png"/><Relationship Id="rId5" Type="http://schemas.openxmlformats.org/officeDocument/2006/relationships/image" Target="../media/image2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7.jpg"/><Relationship Id="rId4" Type="http://schemas.openxmlformats.org/officeDocument/2006/relationships/image" Target="../media/image36.png"/><Relationship Id="rId5"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2.jpg"/><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1.jpg"/><Relationship Id="rId4" Type="http://schemas.openxmlformats.org/officeDocument/2006/relationships/image" Target="../media/image3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5.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6.png"/><Relationship Id="rId5" Type="http://schemas.openxmlformats.org/officeDocument/2006/relationships/image" Target="../media/image1.png"/><Relationship Id="rId6"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5" name="Shape 105"/>
        <p:cNvGrpSpPr/>
        <p:nvPr/>
      </p:nvGrpSpPr>
      <p:grpSpPr>
        <a:xfrm>
          <a:off x="0" y="0"/>
          <a:ext cx="0" cy="0"/>
          <a:chOff x="0" y="0"/>
          <a:chExt cx="0" cy="0"/>
        </a:xfrm>
      </p:grpSpPr>
      <p:sp>
        <p:nvSpPr>
          <p:cNvPr id="106" name="Google Shape;106;p1"/>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107" name="Google Shape;107;p1"/>
          <p:cNvPicPr preferRelativeResize="0"/>
          <p:nvPr/>
        </p:nvPicPr>
        <p:blipFill rotWithShape="1">
          <a:blip r:embed="rId3">
            <a:alphaModFix amt="45000"/>
          </a:blip>
          <a:srcRect b="1246" l="0" r="0" t="14485"/>
          <a:stretch/>
        </p:blipFill>
        <p:spPr>
          <a:xfrm>
            <a:off x="20" y="10"/>
            <a:ext cx="12191980" cy="6857990"/>
          </a:xfrm>
          <a:prstGeom prst="rect">
            <a:avLst/>
          </a:prstGeom>
          <a:noFill/>
          <a:ln>
            <a:noFill/>
          </a:ln>
        </p:spPr>
      </p:pic>
      <p:sp>
        <p:nvSpPr>
          <p:cNvPr id="108" name="Google Shape;108;p1"/>
          <p:cNvSpPr/>
          <p:nvPr/>
        </p:nvSpPr>
        <p:spPr>
          <a:xfrm>
            <a:off x="1307870" y="1267730"/>
            <a:ext cx="9576262" cy="4307950"/>
          </a:xfrm>
          <a:prstGeom prst="rect">
            <a:avLst/>
          </a:prstGeom>
          <a:noFill/>
          <a:ln cap="sq" cmpd="sng" w="9525">
            <a:solidFill>
              <a:srgbClr val="FEFEFE"/>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 </a:t>
            </a:r>
            <a:endParaRPr/>
          </a:p>
        </p:txBody>
      </p:sp>
      <p:sp>
        <p:nvSpPr>
          <p:cNvPr id="109" name="Google Shape;109;p1"/>
          <p:cNvSpPr txBox="1"/>
          <p:nvPr>
            <p:ph type="ctrTitle"/>
          </p:nvPr>
        </p:nvSpPr>
        <p:spPr>
          <a:xfrm>
            <a:off x="1769532" y="1695576"/>
            <a:ext cx="8652938" cy="285719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Calibri"/>
              <a:buNone/>
            </a:pPr>
            <a:r>
              <a:rPr lang="en-US" sz="8000"/>
              <a:t>New York Property Price Prediction</a:t>
            </a:r>
            <a:endParaRPr/>
          </a:p>
        </p:txBody>
      </p:sp>
      <p:sp>
        <p:nvSpPr>
          <p:cNvPr id="110" name="Google Shape;110;p1"/>
          <p:cNvSpPr txBox="1"/>
          <p:nvPr>
            <p:ph idx="1" type="subTitle"/>
          </p:nvPr>
        </p:nvSpPr>
        <p:spPr>
          <a:xfrm>
            <a:off x="848470" y="4623127"/>
            <a:ext cx="9576262" cy="1107219"/>
          </a:xfrm>
          <a:prstGeom prst="rect">
            <a:avLst/>
          </a:prstGeom>
          <a:noFill/>
          <a:ln>
            <a:noFill/>
          </a:ln>
        </p:spPr>
        <p:txBody>
          <a:bodyPr anchorCtr="0" anchor="t" bIns="45700" lIns="91425" spcFirstLastPara="1" rIns="91425" wrap="square" tIns="45700">
            <a:normAutofit fontScale="85000" lnSpcReduction="20000"/>
          </a:bodyPr>
          <a:lstStyle/>
          <a:p>
            <a:pPr indent="0" lvl="0" marL="0" rtl="0" algn="ctr">
              <a:lnSpc>
                <a:spcPct val="90000"/>
              </a:lnSpc>
              <a:spcBef>
                <a:spcPts val="0"/>
              </a:spcBef>
              <a:spcAft>
                <a:spcPts val="0"/>
              </a:spcAft>
              <a:buClr>
                <a:schemeClr val="lt1"/>
              </a:buClr>
              <a:buSzPct val="100000"/>
              <a:buNone/>
            </a:pPr>
            <a:r>
              <a:rPr lang="en-US" sz="5600"/>
              <a:t>           Ahaz Bhatti</a:t>
            </a:r>
            <a:br>
              <a:rPr lang="en-US"/>
            </a:br>
            <a:br>
              <a:rPr lang="en-US"/>
            </a:b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5" name="Shape 185"/>
        <p:cNvGrpSpPr/>
        <p:nvPr/>
      </p:nvGrpSpPr>
      <p:grpSpPr>
        <a:xfrm>
          <a:off x="0" y="0"/>
          <a:ext cx="0" cy="0"/>
          <a:chOff x="0" y="0"/>
          <a:chExt cx="0" cy="0"/>
        </a:xfrm>
      </p:grpSpPr>
      <p:sp>
        <p:nvSpPr>
          <p:cNvPr id="186" name="Google Shape;186;p8"/>
          <p:cNvSpPr/>
          <p:nvPr/>
        </p:nvSpPr>
        <p:spPr>
          <a:xfrm>
            <a:off x="0" y="0"/>
            <a:ext cx="12188256"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187" name="Google Shape;187;p8"/>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188" name="Google Shape;188;p8"/>
          <p:cNvSpPr txBox="1"/>
          <p:nvPr>
            <p:ph type="title"/>
          </p:nvPr>
        </p:nvSpPr>
        <p:spPr>
          <a:xfrm>
            <a:off x="5491492" y="1129285"/>
            <a:ext cx="5612012" cy="161391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800"/>
              <a:buFont typeface="Times New Roman"/>
              <a:buNone/>
            </a:pPr>
            <a:r>
              <a:rPr lang="en-US" sz="4800">
                <a:latin typeface="Times New Roman"/>
                <a:ea typeface="Times New Roman"/>
                <a:cs typeface="Times New Roman"/>
                <a:sym typeface="Times New Roman"/>
              </a:rPr>
              <a:t>            </a:t>
            </a:r>
            <a:r>
              <a:rPr b="1" lang="en-US" sz="4800">
                <a:latin typeface="Times New Roman"/>
                <a:ea typeface="Times New Roman"/>
                <a:cs typeface="Times New Roman"/>
                <a:sym typeface="Times New Roman"/>
              </a:rPr>
              <a:t>DATA UNDERSTANDING</a:t>
            </a:r>
            <a:endParaRPr/>
          </a:p>
        </p:txBody>
      </p:sp>
      <p:sp>
        <p:nvSpPr>
          <p:cNvPr id="189" name="Google Shape;189;p8"/>
          <p:cNvSpPr/>
          <p:nvPr/>
        </p:nvSpPr>
        <p:spPr>
          <a:xfrm>
            <a:off x="0" y="964811"/>
            <a:ext cx="4803820" cy="4928378"/>
          </a:xfrm>
          <a:prstGeom prst="rect">
            <a:avLst/>
          </a:prstGeom>
          <a:solidFill>
            <a:schemeClr val="lt1">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90" name="Google Shape;190;p8"/>
          <p:cNvPicPr preferRelativeResize="0"/>
          <p:nvPr/>
        </p:nvPicPr>
        <p:blipFill rotWithShape="1">
          <a:blip r:embed="rId4">
            <a:alphaModFix/>
          </a:blip>
          <a:srcRect b="-2" l="10825" r="8856" t="0"/>
          <a:stretch/>
        </p:blipFill>
        <p:spPr>
          <a:xfrm>
            <a:off x="20" y="1129284"/>
            <a:ext cx="4617700" cy="4599432"/>
          </a:xfrm>
          <a:prstGeom prst="rect">
            <a:avLst/>
          </a:prstGeom>
          <a:noFill/>
          <a:ln>
            <a:noFill/>
          </a:ln>
        </p:spPr>
      </p:pic>
      <p:sp>
        <p:nvSpPr>
          <p:cNvPr id="191" name="Google Shape;191;p8"/>
          <p:cNvSpPr txBox="1"/>
          <p:nvPr>
            <p:ph idx="1" type="body"/>
          </p:nvPr>
        </p:nvSpPr>
        <p:spPr>
          <a:xfrm>
            <a:off x="5498975" y="2743200"/>
            <a:ext cx="5604529" cy="3186763"/>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2400"/>
              <a:buNone/>
            </a:pPr>
            <a:r>
              <a:rPr lang="en-US" sz="2400"/>
              <a:t>Before doing data cleaning, some explorations and data visualizations were applied on data set. This gave some idea and guide about how to deal with missing values and extreme values. After data cleaning, data exploration was applied again in order to understand cleaned version of the data.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5" name="Shape 195"/>
        <p:cNvGrpSpPr/>
        <p:nvPr/>
      </p:nvGrpSpPr>
      <p:grpSpPr>
        <a:xfrm>
          <a:off x="0" y="0"/>
          <a:ext cx="0" cy="0"/>
          <a:chOff x="0" y="0"/>
          <a:chExt cx="0" cy="0"/>
        </a:xfrm>
      </p:grpSpPr>
      <p:sp>
        <p:nvSpPr>
          <p:cNvPr id="196" name="Google Shape;196;p9"/>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197" name="Google Shape;197;p9"/>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198" name="Google Shape;198;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Calibri"/>
              <a:buNone/>
            </a:pPr>
            <a:r>
              <a:rPr lang="en-US">
                <a:solidFill>
                  <a:srgbClr val="FFFFFF"/>
                </a:solidFill>
              </a:rPr>
              <a:t>                 </a:t>
            </a:r>
            <a:r>
              <a:rPr b="1" lang="en-US">
                <a:solidFill>
                  <a:srgbClr val="FFFFFF"/>
                </a:solidFill>
                <a:latin typeface="Times New Roman"/>
                <a:ea typeface="Times New Roman"/>
                <a:cs typeface="Times New Roman"/>
                <a:sym typeface="Times New Roman"/>
              </a:rPr>
              <a:t>DATA PREPARATION</a:t>
            </a:r>
            <a:endParaRPr/>
          </a:p>
        </p:txBody>
      </p:sp>
      <p:sp>
        <p:nvSpPr>
          <p:cNvPr id="199" name="Google Shape;199;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20000"/>
          </a:bodyPr>
          <a:lstStyle/>
          <a:p>
            <a:pPr indent="-228600" lvl="0" marL="228600" rtl="0" algn="l">
              <a:lnSpc>
                <a:spcPct val="90000"/>
              </a:lnSpc>
              <a:spcBef>
                <a:spcPts val="0"/>
              </a:spcBef>
              <a:spcAft>
                <a:spcPts val="0"/>
              </a:spcAft>
              <a:buClr>
                <a:schemeClr val="lt1"/>
              </a:buClr>
              <a:buSzPts val="2800"/>
              <a:buChar char="•"/>
            </a:pPr>
            <a:r>
              <a:rPr lang="en-US"/>
              <a:t>First step for data cleaning was to remove duplicate instances and then converting some of the columns to appropriate data types and removing unnecessary features such as ‘sale date’ , ‘easement’ and ‘apartment number’.</a:t>
            </a:r>
            <a:endParaRPr/>
          </a:p>
          <a:p>
            <a:pPr indent="-228600" lvl="0" marL="228600" rtl="0" algn="l">
              <a:lnSpc>
                <a:spcPct val="90000"/>
              </a:lnSpc>
              <a:spcBef>
                <a:spcPts val="1000"/>
              </a:spcBef>
              <a:spcAft>
                <a:spcPts val="0"/>
              </a:spcAft>
              <a:buClr>
                <a:schemeClr val="lt1"/>
              </a:buClr>
              <a:buSzPts val="2800"/>
              <a:buChar char="•"/>
            </a:pPr>
            <a:r>
              <a:rPr lang="en-US"/>
              <a:t>Removed outliers or noisy data using z-score for values which were greater than 3 or -3</a:t>
            </a:r>
            <a:endParaRPr/>
          </a:p>
          <a:p>
            <a:pPr indent="-228600" lvl="0" marL="228600" rtl="0" algn="l">
              <a:lnSpc>
                <a:spcPct val="90000"/>
              </a:lnSpc>
              <a:spcBef>
                <a:spcPts val="1000"/>
              </a:spcBef>
              <a:spcAft>
                <a:spcPts val="0"/>
              </a:spcAft>
              <a:buClr>
                <a:schemeClr val="lt1"/>
              </a:buClr>
              <a:buSzPts val="2800"/>
              <a:buChar char="•"/>
            </a:pPr>
            <a:r>
              <a:rPr lang="en-US"/>
              <a:t>Handled null values by filling it using appropriate mean or median values for each column</a:t>
            </a:r>
            <a:endParaRPr/>
          </a:p>
          <a:p>
            <a:pPr indent="-228600" lvl="0" marL="228600" rtl="0" algn="l">
              <a:lnSpc>
                <a:spcPct val="90000"/>
              </a:lnSpc>
              <a:spcBef>
                <a:spcPts val="1000"/>
              </a:spcBef>
              <a:spcAft>
                <a:spcPts val="0"/>
              </a:spcAft>
              <a:buClr>
                <a:schemeClr val="lt1"/>
              </a:buClr>
              <a:buSzPts val="2800"/>
              <a:buChar char="•"/>
            </a:pPr>
            <a:r>
              <a:rPr lang="en-US"/>
              <a:t>After we finished certain data cleaning processes, such as(drop missing values; duplicates; outliers) the cleaned data contains 85843  rows and 19 columns.</a:t>
            </a:r>
            <a:endParaRPr/>
          </a:p>
          <a:p>
            <a:pPr indent="-50800" lvl="0" marL="228600" rtl="0" algn="l">
              <a:lnSpc>
                <a:spcPct val="90000"/>
              </a:lnSpc>
              <a:spcBef>
                <a:spcPts val="1000"/>
              </a:spcBef>
              <a:spcAft>
                <a:spcPts val="0"/>
              </a:spcAft>
              <a:buClr>
                <a:schemeClr val="lt1"/>
              </a:buClr>
              <a:buSzPts val="2800"/>
              <a:buNone/>
            </a:pPr>
            <a:r>
              <a:t/>
            </a:r>
            <a:endParaRPr>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3" name="Shape 203"/>
        <p:cNvGrpSpPr/>
        <p:nvPr/>
      </p:nvGrpSpPr>
      <p:grpSpPr>
        <a:xfrm>
          <a:off x="0" y="0"/>
          <a:ext cx="0" cy="0"/>
          <a:chOff x="0" y="0"/>
          <a:chExt cx="0" cy="0"/>
        </a:xfrm>
      </p:grpSpPr>
      <p:sp>
        <p:nvSpPr>
          <p:cNvPr id="204" name="Google Shape;204;p10"/>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205" name="Google Shape;205;p10"/>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206" name="Google Shape;206;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Times New Roman"/>
              <a:buNone/>
            </a:pPr>
            <a:r>
              <a:rPr b="1" lang="en-US">
                <a:solidFill>
                  <a:srgbClr val="FFFFFF"/>
                </a:solidFill>
                <a:latin typeface="Times New Roman"/>
                <a:ea typeface="Times New Roman"/>
                <a:cs typeface="Times New Roman"/>
                <a:sym typeface="Times New Roman"/>
              </a:rPr>
              <a:t>   EXPLORATORY DATA ANALYSIS   </a:t>
            </a:r>
            <a:endParaRPr/>
          </a:p>
        </p:txBody>
      </p:sp>
      <p:sp>
        <p:nvSpPr>
          <p:cNvPr id="207" name="Google Shape;207;p1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lt1"/>
              </a:buClr>
              <a:buSzPct val="100000"/>
              <a:buChar char="•"/>
            </a:pPr>
            <a:r>
              <a:rPr lang="en-US"/>
              <a:t>Performing series of exploratory data analysis requires that we look at all the columns and check if certain columns would affect the prediction or not. </a:t>
            </a:r>
            <a:endParaRPr/>
          </a:p>
          <a:p>
            <a:pPr indent="-228600" lvl="0" marL="228600" rtl="0" algn="l">
              <a:lnSpc>
                <a:spcPct val="90000"/>
              </a:lnSpc>
              <a:spcBef>
                <a:spcPts val="1000"/>
              </a:spcBef>
              <a:spcAft>
                <a:spcPts val="0"/>
              </a:spcAft>
              <a:buClr>
                <a:schemeClr val="lt1"/>
              </a:buClr>
              <a:buSzPct val="100000"/>
              <a:buChar char="•"/>
            </a:pPr>
            <a:r>
              <a:rPr lang="en-US"/>
              <a:t>If some columns for example that doesn’t affect the target feature at all, we know during feature selection to remove it. </a:t>
            </a:r>
            <a:endParaRPr/>
          </a:p>
          <a:p>
            <a:pPr indent="-228600" lvl="0" marL="228600" rtl="0" algn="l">
              <a:lnSpc>
                <a:spcPct val="90000"/>
              </a:lnSpc>
              <a:spcBef>
                <a:spcPts val="1000"/>
              </a:spcBef>
              <a:spcAft>
                <a:spcPts val="0"/>
              </a:spcAft>
              <a:buClr>
                <a:schemeClr val="lt1"/>
              </a:buClr>
              <a:buSzPct val="100000"/>
              <a:buChar char="•"/>
            </a:pPr>
            <a:r>
              <a:rPr lang="en-US"/>
              <a:t>And we also need to explore missing values, if too many values are missing for a certain column, its best to remove it. </a:t>
            </a:r>
            <a:endParaRPr/>
          </a:p>
          <a:p>
            <a:pPr indent="-228600" lvl="0" marL="228600" rtl="0" algn="l">
              <a:lnSpc>
                <a:spcPct val="90000"/>
              </a:lnSpc>
              <a:spcBef>
                <a:spcPts val="1000"/>
              </a:spcBef>
              <a:spcAft>
                <a:spcPts val="0"/>
              </a:spcAft>
              <a:buClr>
                <a:schemeClr val="lt1"/>
              </a:buClr>
              <a:buSzPct val="100000"/>
              <a:buChar char="•"/>
            </a:pPr>
            <a:r>
              <a:rPr lang="en-US"/>
              <a:t>It’s also important to compare the target feature to other features in graphs to understand the metrics.</a:t>
            </a:r>
            <a:endParaRPr/>
          </a:p>
          <a:p>
            <a:pPr indent="-228600" lvl="0" marL="228600" rtl="0" algn="l">
              <a:lnSpc>
                <a:spcPct val="90000"/>
              </a:lnSpc>
              <a:spcBef>
                <a:spcPts val="1000"/>
              </a:spcBef>
              <a:spcAft>
                <a:spcPts val="0"/>
              </a:spcAft>
              <a:buClr>
                <a:schemeClr val="lt1"/>
              </a:buClr>
              <a:buSzPct val="100000"/>
              <a:buChar char="•"/>
            </a:pPr>
            <a:r>
              <a:rPr lang="en-US"/>
              <a:t>In slide 13, we can see that the graph is right skewed, ‘SALE PRICE’ as it increases there are less houses and ‘DENSITY’ meaning amount of houses are more for less price.</a:t>
            </a:r>
            <a:endParaRPr/>
          </a:p>
          <a:p>
            <a:pPr indent="-64135" lvl="0" marL="228600" rtl="0" algn="l">
              <a:lnSpc>
                <a:spcPct val="90000"/>
              </a:lnSpc>
              <a:spcBef>
                <a:spcPts val="1000"/>
              </a:spcBef>
              <a:spcAft>
                <a:spcPts val="0"/>
              </a:spcAft>
              <a:buClr>
                <a:schemeClr val="lt1"/>
              </a:buClr>
              <a:buSzPct val="100000"/>
              <a:buNone/>
            </a:pPr>
            <a:r>
              <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1" name="Shape 211"/>
        <p:cNvGrpSpPr/>
        <p:nvPr/>
      </p:nvGrpSpPr>
      <p:grpSpPr>
        <a:xfrm>
          <a:off x="0" y="0"/>
          <a:ext cx="0" cy="0"/>
          <a:chOff x="0" y="0"/>
          <a:chExt cx="0" cy="0"/>
        </a:xfrm>
      </p:grpSpPr>
      <p:sp>
        <p:nvSpPr>
          <p:cNvPr id="212" name="Google Shape;212;p11"/>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213" name="Google Shape;213;p11"/>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214" name="Google Shape;214;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Times New Roman"/>
              <a:buNone/>
            </a:pPr>
            <a:r>
              <a:rPr b="1" lang="en-US">
                <a:latin typeface="Times New Roman"/>
                <a:ea typeface="Times New Roman"/>
                <a:cs typeface="Times New Roman"/>
                <a:sym typeface="Times New Roman"/>
              </a:rPr>
              <a:t>EDA: Property Sale Price (Target variable)</a:t>
            </a:r>
            <a:endParaRPr b="1">
              <a:solidFill>
                <a:srgbClr val="FFFFFF"/>
              </a:solidFill>
              <a:latin typeface="Times New Roman"/>
              <a:ea typeface="Times New Roman"/>
              <a:cs typeface="Times New Roman"/>
              <a:sym typeface="Times New Roman"/>
            </a:endParaRPr>
          </a:p>
        </p:txBody>
      </p:sp>
      <p:sp>
        <p:nvSpPr>
          <p:cNvPr id="215" name="Google Shape;215;p11"/>
          <p:cNvSpPr txBox="1"/>
          <p:nvPr>
            <p:ph idx="1" type="body"/>
          </p:nvPr>
        </p:nvSpPr>
        <p:spPr>
          <a:xfrm>
            <a:off x="838200" y="1825625"/>
            <a:ext cx="10515600" cy="503236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1600"/>
              <a:buChar char="•"/>
            </a:pPr>
            <a:r>
              <a:rPr b="1" lang="en-US" sz="1600">
                <a:latin typeface="Times New Roman"/>
                <a:ea typeface="Times New Roman"/>
                <a:cs typeface="Times New Roman"/>
                <a:sym typeface="Times New Roman"/>
              </a:rPr>
              <a:t>The target variable is the sale price of each property.</a:t>
            </a:r>
            <a:endParaRPr/>
          </a:p>
          <a:p>
            <a:pPr indent="-228600" lvl="0" marL="228600" rtl="0" algn="l">
              <a:lnSpc>
                <a:spcPct val="90000"/>
              </a:lnSpc>
              <a:spcBef>
                <a:spcPts val="1000"/>
              </a:spcBef>
              <a:spcAft>
                <a:spcPts val="0"/>
              </a:spcAft>
              <a:buClr>
                <a:schemeClr val="lt1"/>
              </a:buClr>
              <a:buSzPts val="1600"/>
              <a:buChar char="•"/>
            </a:pPr>
            <a:r>
              <a:rPr b="1" lang="en-US" sz="1600">
                <a:latin typeface="Times New Roman"/>
                <a:ea typeface="Times New Roman"/>
                <a:cs typeface="Times New Roman"/>
                <a:sym typeface="Times New Roman"/>
              </a:rPr>
              <a:t>The distribution of raw data is really sparse </a:t>
            </a:r>
            <a:endParaRPr/>
          </a:p>
          <a:p>
            <a:pPr indent="-228600" lvl="0" marL="228600" rtl="0" algn="l">
              <a:lnSpc>
                <a:spcPct val="90000"/>
              </a:lnSpc>
              <a:spcBef>
                <a:spcPts val="1000"/>
              </a:spcBef>
              <a:spcAft>
                <a:spcPts val="0"/>
              </a:spcAft>
              <a:buClr>
                <a:schemeClr val="lt1"/>
              </a:buClr>
              <a:buSzPts val="1600"/>
              <a:buChar char="•"/>
            </a:pPr>
            <a:r>
              <a:rPr b="1" lang="en-US" sz="1600">
                <a:latin typeface="Times New Roman"/>
                <a:ea typeface="Times New Roman"/>
                <a:cs typeface="Times New Roman"/>
                <a:sym typeface="Times New Roman"/>
              </a:rPr>
              <a:t>Many sale prices occur with a nonsensically small number: $0 most commonly (note that 40% of the sale price is $0)</a:t>
            </a:r>
            <a:endParaRPr/>
          </a:p>
          <a:p>
            <a:pPr indent="-228600" lvl="0" marL="228600" rtl="0" algn="l">
              <a:lnSpc>
                <a:spcPct val="90000"/>
              </a:lnSpc>
              <a:spcBef>
                <a:spcPts val="1000"/>
              </a:spcBef>
              <a:spcAft>
                <a:spcPts val="0"/>
              </a:spcAft>
              <a:buClr>
                <a:schemeClr val="lt1"/>
              </a:buClr>
              <a:buSzPts val="1600"/>
              <a:buChar char="•"/>
            </a:pPr>
            <a:r>
              <a:rPr b="1" lang="en-US" sz="1600">
                <a:latin typeface="Times New Roman"/>
                <a:ea typeface="Times New Roman"/>
                <a:cs typeface="Times New Roman"/>
                <a:sym typeface="Times New Roman"/>
              </a:rPr>
              <a:t>We set a reasonable range: $50000 (43% rows dropped) ~ $12M (0.7% rows dropped) by removing the instances</a:t>
            </a:r>
            <a:endParaRPr/>
          </a:p>
          <a:p>
            <a:pPr indent="-228600" lvl="0" marL="228600" rtl="0" algn="l">
              <a:lnSpc>
                <a:spcPct val="90000"/>
              </a:lnSpc>
              <a:spcBef>
                <a:spcPts val="1000"/>
              </a:spcBef>
              <a:spcAft>
                <a:spcPts val="0"/>
              </a:spcAft>
              <a:buClr>
                <a:schemeClr val="lt1"/>
              </a:buClr>
              <a:buSzPts val="1600"/>
              <a:buChar char="•"/>
            </a:pPr>
            <a:r>
              <a:rPr b="1" lang="en-US" sz="1600">
                <a:latin typeface="Times New Roman"/>
                <a:ea typeface="Times New Roman"/>
                <a:cs typeface="Times New Roman"/>
                <a:sym typeface="Times New Roman"/>
              </a:rPr>
              <a:t>Perform log transformation to remove skewness of data</a:t>
            </a:r>
            <a:endParaRPr/>
          </a:p>
          <a:p>
            <a:pPr indent="0" lvl="0" marL="0" rtl="0" algn="l">
              <a:lnSpc>
                <a:spcPct val="90000"/>
              </a:lnSpc>
              <a:spcBef>
                <a:spcPts val="1000"/>
              </a:spcBef>
              <a:spcAft>
                <a:spcPts val="0"/>
              </a:spcAft>
              <a:buClr>
                <a:schemeClr val="lt1"/>
              </a:buClr>
              <a:buSzPts val="1600"/>
              <a:buNone/>
            </a:pPr>
            <a:r>
              <a:t/>
            </a:r>
            <a:endParaRPr b="1" sz="1600">
              <a:latin typeface="Times New Roman"/>
              <a:ea typeface="Times New Roman"/>
              <a:cs typeface="Times New Roman"/>
              <a:sym typeface="Times New Roman"/>
            </a:endParaRPr>
          </a:p>
          <a:p>
            <a:pPr indent="-50800" lvl="0" marL="228600" rtl="0" algn="l">
              <a:lnSpc>
                <a:spcPct val="90000"/>
              </a:lnSpc>
              <a:spcBef>
                <a:spcPts val="1000"/>
              </a:spcBef>
              <a:spcAft>
                <a:spcPts val="0"/>
              </a:spcAft>
              <a:buClr>
                <a:schemeClr val="lt1"/>
              </a:buClr>
              <a:buSzPts val="2800"/>
              <a:buNone/>
            </a:pPr>
            <a:r>
              <a:t/>
            </a:r>
            <a:endParaRPr>
              <a:solidFill>
                <a:srgbClr val="FFFFFF"/>
              </a:solidFill>
            </a:endParaRPr>
          </a:p>
        </p:txBody>
      </p:sp>
      <p:pic>
        <p:nvPicPr>
          <p:cNvPr id="216" name="Google Shape;216;p11"/>
          <p:cNvPicPr preferRelativeResize="0"/>
          <p:nvPr/>
        </p:nvPicPr>
        <p:blipFill>
          <a:blip r:embed="rId4">
            <a:alphaModFix/>
          </a:blip>
          <a:stretch>
            <a:fillRect/>
          </a:stretch>
        </p:blipFill>
        <p:spPr>
          <a:xfrm>
            <a:off x="3865925" y="3784075"/>
            <a:ext cx="7198952" cy="2854575"/>
          </a:xfrm>
          <a:prstGeom prst="rect">
            <a:avLst/>
          </a:prstGeom>
          <a:noFill/>
          <a:ln>
            <a:noFill/>
          </a:ln>
        </p:spPr>
      </p:pic>
      <p:pic>
        <p:nvPicPr>
          <p:cNvPr id="217" name="Google Shape;217;p11"/>
          <p:cNvPicPr preferRelativeResize="0"/>
          <p:nvPr/>
        </p:nvPicPr>
        <p:blipFill rotWithShape="1">
          <a:blip r:embed="rId5">
            <a:alphaModFix/>
          </a:blip>
          <a:srcRect b="0" l="0" r="0" t="0"/>
          <a:stretch/>
        </p:blipFill>
        <p:spPr>
          <a:xfrm>
            <a:off x="400678" y="3674625"/>
            <a:ext cx="3198372" cy="29640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1" name="Shape 221"/>
        <p:cNvGrpSpPr/>
        <p:nvPr/>
      </p:nvGrpSpPr>
      <p:grpSpPr>
        <a:xfrm>
          <a:off x="0" y="0"/>
          <a:ext cx="0" cy="0"/>
          <a:chOff x="0" y="0"/>
          <a:chExt cx="0" cy="0"/>
        </a:xfrm>
      </p:grpSpPr>
      <p:sp>
        <p:nvSpPr>
          <p:cNvPr id="222" name="Google Shape;222;p14"/>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223" name="Google Shape;223;p14"/>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224" name="Google Shape;224;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Times New Roman"/>
              <a:buNone/>
            </a:pPr>
            <a:r>
              <a:rPr b="1" lang="en-US">
                <a:latin typeface="Times New Roman"/>
                <a:ea typeface="Times New Roman"/>
                <a:cs typeface="Times New Roman"/>
                <a:sym typeface="Times New Roman"/>
              </a:rPr>
              <a:t>EDA Predictive Features</a:t>
            </a:r>
            <a:endParaRPr b="1">
              <a:solidFill>
                <a:srgbClr val="FFFFFF"/>
              </a:solidFill>
              <a:latin typeface="Times New Roman"/>
              <a:ea typeface="Times New Roman"/>
              <a:cs typeface="Times New Roman"/>
              <a:sym typeface="Times New Roman"/>
            </a:endParaRPr>
          </a:p>
        </p:txBody>
      </p:sp>
      <p:pic>
        <p:nvPicPr>
          <p:cNvPr id="225" name="Google Shape;225;p14"/>
          <p:cNvPicPr preferRelativeResize="0"/>
          <p:nvPr>
            <p:ph idx="1" type="body"/>
          </p:nvPr>
        </p:nvPicPr>
        <p:blipFill rotWithShape="1">
          <a:blip r:embed="rId4">
            <a:alphaModFix/>
          </a:blip>
          <a:srcRect b="0" l="0" r="0" t="0"/>
          <a:stretch/>
        </p:blipFill>
        <p:spPr>
          <a:xfrm>
            <a:off x="1239150" y="1368450"/>
            <a:ext cx="8851800" cy="4121100"/>
          </a:xfrm>
          <a:prstGeom prst="rect">
            <a:avLst/>
          </a:prstGeom>
          <a:noFill/>
          <a:ln>
            <a:noFill/>
          </a:ln>
        </p:spPr>
      </p:pic>
      <p:sp>
        <p:nvSpPr>
          <p:cNvPr id="226" name="Google Shape;226;p14"/>
          <p:cNvSpPr txBox="1"/>
          <p:nvPr/>
        </p:nvSpPr>
        <p:spPr>
          <a:xfrm>
            <a:off x="3147326" y="5532619"/>
            <a:ext cx="5586300" cy="923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These graph shows us the outliers for these predictive features. This helps us determine which columns contain irregular data</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0" name="Shape 230"/>
        <p:cNvGrpSpPr/>
        <p:nvPr/>
      </p:nvGrpSpPr>
      <p:grpSpPr>
        <a:xfrm>
          <a:off x="0" y="0"/>
          <a:ext cx="0" cy="0"/>
          <a:chOff x="0" y="0"/>
          <a:chExt cx="0" cy="0"/>
        </a:xfrm>
      </p:grpSpPr>
      <p:sp>
        <p:nvSpPr>
          <p:cNvPr id="231" name="Google Shape;231;p16"/>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232" name="Google Shape;232;p16"/>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233" name="Google Shape;233;p16"/>
          <p:cNvSpPr txBox="1"/>
          <p:nvPr>
            <p:ph type="title"/>
          </p:nvPr>
        </p:nvSpPr>
        <p:spPr>
          <a:xfrm>
            <a:off x="838200" y="365125"/>
            <a:ext cx="10515600" cy="1033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800"/>
              <a:buFont typeface="Times New Roman"/>
              <a:buNone/>
            </a:pPr>
            <a:r>
              <a:rPr lang="en-US" sz="4800">
                <a:latin typeface="Times New Roman"/>
                <a:ea typeface="Times New Roman"/>
                <a:cs typeface="Times New Roman"/>
                <a:sym typeface="Times New Roman"/>
              </a:rPr>
              <a:t>                    </a:t>
            </a:r>
            <a:r>
              <a:rPr lang="en-US" sz="4800">
                <a:latin typeface="Times New Roman"/>
                <a:ea typeface="Times New Roman"/>
                <a:cs typeface="Times New Roman"/>
                <a:sym typeface="Times New Roman"/>
              </a:rPr>
              <a:t>EDA: Borough</a:t>
            </a:r>
            <a:endParaRPr sz="4800">
              <a:solidFill>
                <a:srgbClr val="FFFFFF"/>
              </a:solidFill>
              <a:latin typeface="Times New Roman"/>
              <a:ea typeface="Times New Roman"/>
              <a:cs typeface="Times New Roman"/>
              <a:sym typeface="Times New Roman"/>
            </a:endParaRPr>
          </a:p>
        </p:txBody>
      </p:sp>
      <p:pic>
        <p:nvPicPr>
          <p:cNvPr id="234" name="Google Shape;234;p16"/>
          <p:cNvPicPr preferRelativeResize="0"/>
          <p:nvPr/>
        </p:nvPicPr>
        <p:blipFill>
          <a:blip r:embed="rId4">
            <a:alphaModFix/>
          </a:blip>
          <a:stretch>
            <a:fillRect/>
          </a:stretch>
        </p:blipFill>
        <p:spPr>
          <a:xfrm>
            <a:off x="1391925" y="1245662"/>
            <a:ext cx="9143999" cy="4544476"/>
          </a:xfrm>
          <a:prstGeom prst="rect">
            <a:avLst/>
          </a:prstGeom>
          <a:noFill/>
          <a:ln>
            <a:noFill/>
          </a:ln>
        </p:spPr>
      </p:pic>
      <p:sp>
        <p:nvSpPr>
          <p:cNvPr id="235" name="Google Shape;235;p16"/>
          <p:cNvSpPr txBox="1"/>
          <p:nvPr/>
        </p:nvSpPr>
        <p:spPr>
          <a:xfrm>
            <a:off x="1553575" y="5790150"/>
            <a:ext cx="8351400" cy="415500"/>
          </a:xfrm>
          <a:prstGeom prst="rect">
            <a:avLst/>
          </a:prstGeom>
          <a:noFill/>
          <a:ln>
            <a:noFill/>
          </a:ln>
        </p:spPr>
        <p:txBody>
          <a:bodyPr anchorCtr="0" anchor="t" bIns="91425" lIns="91425" spcFirstLastPara="1" rIns="91425" wrap="square" tIns="91425">
            <a:spAutoFit/>
          </a:bodyPr>
          <a:lstStyle/>
          <a:p>
            <a:pPr indent="2373" lvl="0" marL="630604" marR="10692" rtl="0" algn="just">
              <a:lnSpc>
                <a:spcPct val="111748"/>
              </a:lnSpc>
              <a:spcBef>
                <a:spcPts val="0"/>
              </a:spcBef>
              <a:spcAft>
                <a:spcPts val="0"/>
              </a:spcAft>
              <a:buNone/>
            </a:pPr>
            <a:r>
              <a:rPr lang="en-US" sz="1499">
                <a:solidFill>
                  <a:schemeClr val="lt1"/>
                </a:solidFill>
                <a:latin typeface="Cambria"/>
                <a:ea typeface="Cambria"/>
                <a:cs typeface="Cambria"/>
                <a:sym typeface="Cambria"/>
              </a:rPr>
              <a:t>                </a:t>
            </a:r>
            <a:r>
              <a:rPr lang="en-US" sz="1499">
                <a:solidFill>
                  <a:schemeClr val="lt1"/>
                </a:solidFill>
                <a:latin typeface="Cambria"/>
                <a:ea typeface="Cambria"/>
                <a:cs typeface="Cambria"/>
                <a:sym typeface="Cambria"/>
              </a:rPr>
              <a:t>       Number of Building and the mean sales price in each Borough </a:t>
            </a:r>
            <a:endParaRPr sz="1800">
              <a:solidFill>
                <a:schemeClr val="lt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9" name="Shape 239"/>
        <p:cNvGrpSpPr/>
        <p:nvPr/>
      </p:nvGrpSpPr>
      <p:grpSpPr>
        <a:xfrm>
          <a:off x="0" y="0"/>
          <a:ext cx="0" cy="0"/>
          <a:chOff x="0" y="0"/>
          <a:chExt cx="0" cy="0"/>
        </a:xfrm>
      </p:grpSpPr>
      <p:sp>
        <p:nvSpPr>
          <p:cNvPr id="240" name="Google Shape;240;g129b83feb88_1_34"/>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241" name="Google Shape;241;g129b83feb88_1_34"/>
          <p:cNvPicPr preferRelativeResize="0"/>
          <p:nvPr/>
        </p:nvPicPr>
        <p:blipFill rotWithShape="1">
          <a:blip r:embed="rId3">
            <a:alphaModFix amt="35000"/>
          </a:blip>
          <a:srcRect b="1247" l="0" r="0" t="14485"/>
          <a:stretch/>
        </p:blipFill>
        <p:spPr>
          <a:xfrm>
            <a:off x="20" y="10"/>
            <a:ext cx="12191980" cy="6857991"/>
          </a:xfrm>
          <a:prstGeom prst="rect">
            <a:avLst/>
          </a:prstGeom>
          <a:noFill/>
          <a:ln>
            <a:noFill/>
          </a:ln>
        </p:spPr>
      </p:pic>
      <p:sp>
        <p:nvSpPr>
          <p:cNvPr id="242" name="Google Shape;242;g129b83feb88_1_3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latin typeface="Times New Roman"/>
                <a:ea typeface="Times New Roman"/>
                <a:cs typeface="Times New Roman"/>
                <a:sym typeface="Times New Roman"/>
              </a:rPr>
              <a:t>               </a:t>
            </a:r>
            <a:r>
              <a:rPr lang="en-US">
                <a:latin typeface="Times New Roman"/>
                <a:ea typeface="Times New Roman"/>
                <a:cs typeface="Times New Roman"/>
                <a:sym typeface="Times New Roman"/>
              </a:rPr>
              <a:t>EDA : Borough Box Plots</a:t>
            </a:r>
            <a:endParaRPr sz="4800">
              <a:solidFill>
                <a:srgbClr val="FFFFFF"/>
              </a:solidFill>
              <a:latin typeface="Times New Roman"/>
              <a:ea typeface="Times New Roman"/>
              <a:cs typeface="Times New Roman"/>
              <a:sym typeface="Times New Roman"/>
            </a:endParaRPr>
          </a:p>
        </p:txBody>
      </p:sp>
      <p:pic>
        <p:nvPicPr>
          <p:cNvPr id="243" name="Google Shape;243;g129b83feb88_1_34"/>
          <p:cNvPicPr preferRelativeResize="0"/>
          <p:nvPr/>
        </p:nvPicPr>
        <p:blipFill>
          <a:blip r:embed="rId4">
            <a:alphaModFix/>
          </a:blip>
          <a:stretch>
            <a:fillRect/>
          </a:stretch>
        </p:blipFill>
        <p:spPr>
          <a:xfrm>
            <a:off x="1097275" y="2206433"/>
            <a:ext cx="9143998" cy="374813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47" name="Shape 247"/>
        <p:cNvGrpSpPr/>
        <p:nvPr/>
      </p:nvGrpSpPr>
      <p:grpSpPr>
        <a:xfrm>
          <a:off x="0" y="0"/>
          <a:ext cx="0" cy="0"/>
          <a:chOff x="0" y="0"/>
          <a:chExt cx="0" cy="0"/>
        </a:xfrm>
      </p:grpSpPr>
      <p:sp>
        <p:nvSpPr>
          <p:cNvPr id="248" name="Google Shape;248;g129b83feb88_1_26"/>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249" name="Google Shape;249;g129b83feb88_1_26"/>
          <p:cNvPicPr preferRelativeResize="0"/>
          <p:nvPr/>
        </p:nvPicPr>
        <p:blipFill rotWithShape="1">
          <a:blip r:embed="rId3">
            <a:alphaModFix amt="35000"/>
          </a:blip>
          <a:srcRect b="1247" l="0" r="0" t="14485"/>
          <a:stretch/>
        </p:blipFill>
        <p:spPr>
          <a:xfrm>
            <a:off x="20" y="10"/>
            <a:ext cx="12191980" cy="6857991"/>
          </a:xfrm>
          <a:prstGeom prst="rect">
            <a:avLst/>
          </a:prstGeom>
          <a:noFill/>
          <a:ln>
            <a:noFill/>
          </a:ln>
        </p:spPr>
      </p:pic>
      <p:sp>
        <p:nvSpPr>
          <p:cNvPr id="250" name="Google Shape;250;g129b83feb88_1_2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4800"/>
              <a:buFont typeface="Times New Roman"/>
              <a:buNone/>
            </a:pPr>
            <a:r>
              <a:rPr lang="en-US" sz="4800">
                <a:latin typeface="Times New Roman"/>
                <a:ea typeface="Times New Roman"/>
                <a:cs typeface="Times New Roman"/>
                <a:sym typeface="Times New Roman"/>
              </a:rPr>
              <a:t>            </a:t>
            </a:r>
            <a:r>
              <a:rPr lang="en-US" sz="4800">
                <a:latin typeface="Times New Roman"/>
                <a:ea typeface="Times New Roman"/>
                <a:cs typeface="Times New Roman"/>
                <a:sym typeface="Times New Roman"/>
              </a:rPr>
              <a:t>EDA: Units</a:t>
            </a:r>
            <a:endParaRPr>
              <a:solidFill>
                <a:srgbClr val="FFFFFF"/>
              </a:solidFill>
            </a:endParaRPr>
          </a:p>
        </p:txBody>
      </p:sp>
      <p:pic>
        <p:nvPicPr>
          <p:cNvPr id="251" name="Google Shape;251;g129b83feb88_1_26"/>
          <p:cNvPicPr preferRelativeResize="0"/>
          <p:nvPr/>
        </p:nvPicPr>
        <p:blipFill>
          <a:blip r:embed="rId4">
            <a:alphaModFix/>
          </a:blip>
          <a:stretch>
            <a:fillRect/>
          </a:stretch>
        </p:blipFill>
        <p:spPr>
          <a:xfrm>
            <a:off x="2045250" y="1872925"/>
            <a:ext cx="7600100" cy="39495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5" name="Shape 255"/>
        <p:cNvGrpSpPr/>
        <p:nvPr/>
      </p:nvGrpSpPr>
      <p:grpSpPr>
        <a:xfrm>
          <a:off x="0" y="0"/>
          <a:ext cx="0" cy="0"/>
          <a:chOff x="0" y="0"/>
          <a:chExt cx="0" cy="0"/>
        </a:xfrm>
      </p:grpSpPr>
      <p:sp>
        <p:nvSpPr>
          <p:cNvPr id="256" name="Google Shape;256;p17"/>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257" name="Google Shape;257;p17"/>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258" name="Google Shape;258;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latin typeface="Times New Roman"/>
                <a:ea typeface="Times New Roman"/>
                <a:cs typeface="Times New Roman"/>
                <a:sym typeface="Times New Roman"/>
              </a:rPr>
              <a:t>             </a:t>
            </a:r>
            <a:r>
              <a:rPr lang="en-US">
                <a:latin typeface="Times New Roman"/>
                <a:ea typeface="Times New Roman"/>
                <a:cs typeface="Times New Roman"/>
                <a:sym typeface="Times New Roman"/>
              </a:rPr>
              <a:t>EDA : Best Neighborhoods</a:t>
            </a:r>
            <a:endParaRPr>
              <a:solidFill>
                <a:srgbClr val="FFFFFF"/>
              </a:solidFill>
            </a:endParaRPr>
          </a:p>
        </p:txBody>
      </p:sp>
      <p:pic>
        <p:nvPicPr>
          <p:cNvPr id="259" name="Google Shape;259;p17"/>
          <p:cNvPicPr preferRelativeResize="0"/>
          <p:nvPr/>
        </p:nvPicPr>
        <p:blipFill>
          <a:blip r:embed="rId4">
            <a:alphaModFix/>
          </a:blip>
          <a:stretch>
            <a:fillRect/>
          </a:stretch>
        </p:blipFill>
        <p:spPr>
          <a:xfrm>
            <a:off x="509850" y="1348550"/>
            <a:ext cx="11172301" cy="4503801"/>
          </a:xfrm>
          <a:prstGeom prst="rect">
            <a:avLst/>
          </a:prstGeom>
          <a:noFill/>
          <a:ln>
            <a:noFill/>
          </a:ln>
        </p:spPr>
      </p:pic>
      <p:sp>
        <p:nvSpPr>
          <p:cNvPr id="260" name="Google Shape;260;p17"/>
          <p:cNvSpPr txBox="1"/>
          <p:nvPr/>
        </p:nvSpPr>
        <p:spPr>
          <a:xfrm>
            <a:off x="3235450" y="5965450"/>
            <a:ext cx="835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lt1"/>
                </a:solidFill>
                <a:latin typeface="Calibri"/>
                <a:ea typeface="Calibri"/>
                <a:cs typeface="Calibri"/>
                <a:sym typeface="Calibri"/>
              </a:rPr>
              <a:t>Best 50 Neighborhoods with largest average building sale price</a:t>
            </a:r>
            <a:endParaRPr>
              <a:solidFill>
                <a:schemeClr val="lt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4" name="Shape 264"/>
        <p:cNvGrpSpPr/>
        <p:nvPr/>
      </p:nvGrpSpPr>
      <p:grpSpPr>
        <a:xfrm>
          <a:off x="0" y="0"/>
          <a:ext cx="0" cy="0"/>
          <a:chOff x="0" y="0"/>
          <a:chExt cx="0" cy="0"/>
        </a:xfrm>
      </p:grpSpPr>
      <p:sp>
        <p:nvSpPr>
          <p:cNvPr id="265" name="Google Shape;265;g129b83feb88_1_49"/>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266" name="Google Shape;266;g129b83feb88_1_49"/>
          <p:cNvPicPr preferRelativeResize="0"/>
          <p:nvPr/>
        </p:nvPicPr>
        <p:blipFill rotWithShape="1">
          <a:blip r:embed="rId3">
            <a:alphaModFix amt="35000"/>
          </a:blip>
          <a:srcRect b="1247" l="0" r="0" t="14485"/>
          <a:stretch/>
        </p:blipFill>
        <p:spPr>
          <a:xfrm>
            <a:off x="20" y="10"/>
            <a:ext cx="12191980" cy="6857991"/>
          </a:xfrm>
          <a:prstGeom prst="rect">
            <a:avLst/>
          </a:prstGeom>
          <a:noFill/>
          <a:ln>
            <a:noFill/>
          </a:ln>
        </p:spPr>
      </p:pic>
      <p:sp>
        <p:nvSpPr>
          <p:cNvPr id="267" name="Google Shape;267;g129b83feb88_1_4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latin typeface="Times New Roman"/>
                <a:ea typeface="Times New Roman"/>
                <a:cs typeface="Times New Roman"/>
                <a:sym typeface="Times New Roman"/>
              </a:rPr>
              <a:t>      </a:t>
            </a:r>
            <a:r>
              <a:rPr lang="en-US">
                <a:latin typeface="Times New Roman"/>
                <a:ea typeface="Times New Roman"/>
                <a:cs typeface="Times New Roman"/>
                <a:sym typeface="Times New Roman"/>
              </a:rPr>
              <a:t>EDA : Based on Tax Class of Property</a:t>
            </a:r>
            <a:endParaRPr>
              <a:solidFill>
                <a:srgbClr val="FFFFFF"/>
              </a:solidFill>
              <a:latin typeface="Times New Roman"/>
              <a:ea typeface="Times New Roman"/>
              <a:cs typeface="Times New Roman"/>
              <a:sym typeface="Times New Roman"/>
            </a:endParaRPr>
          </a:p>
        </p:txBody>
      </p:sp>
      <p:pic>
        <p:nvPicPr>
          <p:cNvPr id="268" name="Google Shape;268;g129b83feb88_1_49"/>
          <p:cNvPicPr preferRelativeResize="0"/>
          <p:nvPr/>
        </p:nvPicPr>
        <p:blipFill>
          <a:blip r:embed="rId4">
            <a:alphaModFix/>
          </a:blip>
          <a:stretch>
            <a:fillRect/>
          </a:stretch>
        </p:blipFill>
        <p:spPr>
          <a:xfrm>
            <a:off x="2371888" y="2586273"/>
            <a:ext cx="7293025" cy="2980625"/>
          </a:xfrm>
          <a:prstGeom prst="rect">
            <a:avLst/>
          </a:prstGeom>
          <a:noFill/>
          <a:ln>
            <a:noFill/>
          </a:ln>
        </p:spPr>
      </p:pic>
      <p:sp>
        <p:nvSpPr>
          <p:cNvPr id="269" name="Google Shape;269;g129b83feb88_1_49"/>
          <p:cNvSpPr txBox="1"/>
          <p:nvPr/>
        </p:nvSpPr>
        <p:spPr>
          <a:xfrm>
            <a:off x="1842700" y="5566900"/>
            <a:ext cx="8351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US">
                <a:solidFill>
                  <a:schemeClr val="lt1"/>
                </a:solidFill>
                <a:latin typeface="Times New Roman"/>
                <a:ea typeface="Times New Roman"/>
                <a:cs typeface="Times New Roman"/>
                <a:sym typeface="Times New Roman"/>
              </a:rPr>
              <a:t>Boxplot of log(1 + Sale Price) against Tax class at time of sale </a:t>
            </a:r>
            <a:endParaRPr>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4" name="Shape 114"/>
        <p:cNvGrpSpPr/>
        <p:nvPr/>
      </p:nvGrpSpPr>
      <p:grpSpPr>
        <a:xfrm>
          <a:off x="0" y="0"/>
          <a:ext cx="0" cy="0"/>
          <a:chOff x="0" y="0"/>
          <a:chExt cx="0" cy="0"/>
        </a:xfrm>
      </p:grpSpPr>
      <p:sp>
        <p:nvSpPr>
          <p:cNvPr id="115" name="Google Shape;115;p2"/>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116" name="Google Shape;116;p2"/>
          <p:cNvPicPr preferRelativeResize="0"/>
          <p:nvPr/>
        </p:nvPicPr>
        <p:blipFill rotWithShape="1">
          <a:blip r:embed="rId3">
            <a:alphaModFix amt="35000"/>
          </a:blip>
          <a:srcRect b="1246" l="0" r="0" t="14485"/>
          <a:stretch/>
        </p:blipFill>
        <p:spPr>
          <a:xfrm>
            <a:off x="20" y="1"/>
            <a:ext cx="12191980" cy="6857999"/>
          </a:xfrm>
          <a:prstGeom prst="rect">
            <a:avLst/>
          </a:prstGeom>
          <a:noFill/>
          <a:ln>
            <a:noFill/>
          </a:ln>
        </p:spPr>
      </p:pic>
      <p:sp>
        <p:nvSpPr>
          <p:cNvPr id="117" name="Google Shape;117;p2"/>
          <p:cNvSpPr txBox="1"/>
          <p:nvPr>
            <p:ph type="title"/>
          </p:nvPr>
        </p:nvSpPr>
        <p:spPr>
          <a:xfrm>
            <a:off x="838201" y="1065862"/>
            <a:ext cx="3313164" cy="4726276"/>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rgbClr val="FFFFFF"/>
              </a:buClr>
              <a:buSzPts val="4000"/>
              <a:buFont typeface="Calibri"/>
              <a:buNone/>
            </a:pPr>
            <a:r>
              <a:rPr lang="en-US" sz="4000">
                <a:solidFill>
                  <a:srgbClr val="FFFFFF"/>
                </a:solidFill>
              </a:rPr>
              <a:t>                         </a:t>
            </a:r>
            <a:r>
              <a:rPr b="1" lang="en-US" sz="4000">
                <a:solidFill>
                  <a:srgbClr val="FFFFFF"/>
                </a:solidFill>
                <a:latin typeface="Times New Roman"/>
                <a:ea typeface="Times New Roman"/>
                <a:cs typeface="Times New Roman"/>
                <a:sym typeface="Times New Roman"/>
              </a:rPr>
              <a:t>ABSTRACT</a:t>
            </a:r>
            <a:endParaRPr/>
          </a:p>
        </p:txBody>
      </p:sp>
      <p:cxnSp>
        <p:nvCxnSpPr>
          <p:cNvPr id="118" name="Google Shape;118;p2"/>
          <p:cNvCxnSpPr/>
          <p:nvPr/>
        </p:nvCxnSpPr>
        <p:spPr>
          <a:xfrm>
            <a:off x="4653372" y="2286000"/>
            <a:ext cx="0" cy="2286000"/>
          </a:xfrm>
          <a:prstGeom prst="straightConnector1">
            <a:avLst/>
          </a:prstGeom>
          <a:noFill/>
          <a:ln cap="flat" cmpd="sng" w="15875">
            <a:solidFill>
              <a:srgbClr val="FFFFFF"/>
            </a:solidFill>
            <a:prstDash val="solid"/>
            <a:miter lim="800000"/>
            <a:headEnd len="sm" w="sm" type="none"/>
            <a:tailEnd len="sm" w="sm" type="none"/>
          </a:ln>
        </p:spPr>
      </p:cxnSp>
      <p:sp>
        <p:nvSpPr>
          <p:cNvPr id="119" name="Google Shape;119;p2"/>
          <p:cNvSpPr txBox="1"/>
          <p:nvPr>
            <p:ph idx="1" type="body"/>
          </p:nvPr>
        </p:nvSpPr>
        <p:spPr>
          <a:xfrm>
            <a:off x="5155379" y="1065862"/>
            <a:ext cx="5744685" cy="4726276"/>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rgbClr val="FFFFFF"/>
              </a:buClr>
              <a:buSzPts val="2000"/>
              <a:buChar char="•"/>
            </a:pPr>
            <a:r>
              <a:rPr lang="en-US" sz="2000">
                <a:solidFill>
                  <a:srgbClr val="FFFFFF"/>
                </a:solidFill>
              </a:rPr>
              <a:t>Due to the numerous elements that influence a property's market price, determining its price is a difficult undertaking. </a:t>
            </a:r>
            <a:endParaRPr/>
          </a:p>
          <a:p>
            <a:pPr indent="-228600" lvl="0" marL="228600" rtl="0" algn="l">
              <a:lnSpc>
                <a:spcPct val="90000"/>
              </a:lnSpc>
              <a:spcBef>
                <a:spcPts val="1000"/>
              </a:spcBef>
              <a:spcAft>
                <a:spcPts val="0"/>
              </a:spcAft>
              <a:buClr>
                <a:srgbClr val="FFFFFF"/>
              </a:buClr>
              <a:buSzPts val="2000"/>
              <a:buChar char="•"/>
            </a:pPr>
            <a:r>
              <a:rPr lang="en-US" sz="2000">
                <a:solidFill>
                  <a:srgbClr val="FFFFFF"/>
                </a:solidFill>
              </a:rPr>
              <a:t>The goal of this research is to create machine learning models that can properly forecast a property's price based on its attributes so that buyers may make informed decisions. </a:t>
            </a:r>
            <a:endParaRPr/>
          </a:p>
          <a:p>
            <a:pPr indent="-228600" lvl="0" marL="228600" rtl="0" algn="l">
              <a:lnSpc>
                <a:spcPct val="90000"/>
              </a:lnSpc>
              <a:spcBef>
                <a:spcPts val="1000"/>
              </a:spcBef>
              <a:spcAft>
                <a:spcPts val="0"/>
              </a:spcAft>
              <a:buClr>
                <a:srgbClr val="FFFFFF"/>
              </a:buClr>
              <a:buSzPts val="2000"/>
              <a:buChar char="•"/>
            </a:pPr>
            <a:r>
              <a:rPr lang="en-US" sz="2000">
                <a:solidFill>
                  <a:srgbClr val="FFFFFF"/>
                </a:solidFill>
              </a:rPr>
              <a:t>On a dataset consisting of the selling prices of various properties in various locations around New York City, we develop and analyze several machine learning algorithms to predict the prices.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3" name="Shape 273"/>
        <p:cNvGrpSpPr/>
        <p:nvPr/>
      </p:nvGrpSpPr>
      <p:grpSpPr>
        <a:xfrm>
          <a:off x="0" y="0"/>
          <a:ext cx="0" cy="0"/>
          <a:chOff x="0" y="0"/>
          <a:chExt cx="0" cy="0"/>
        </a:xfrm>
      </p:grpSpPr>
      <p:sp>
        <p:nvSpPr>
          <p:cNvPr id="274" name="Google Shape;274;p15"/>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275" name="Google Shape;275;p15"/>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276" name="Google Shape;276;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Times New Roman"/>
              <a:buNone/>
            </a:pPr>
            <a:r>
              <a:rPr b="1" lang="en-US">
                <a:solidFill>
                  <a:srgbClr val="FFFFFF"/>
                </a:solidFill>
                <a:latin typeface="Times New Roman"/>
                <a:ea typeface="Times New Roman"/>
                <a:cs typeface="Times New Roman"/>
                <a:sym typeface="Times New Roman"/>
              </a:rPr>
              <a:t>        </a:t>
            </a:r>
            <a:r>
              <a:rPr lang="en-US">
                <a:latin typeface="Times New Roman"/>
                <a:ea typeface="Times New Roman"/>
                <a:cs typeface="Times New Roman"/>
                <a:sym typeface="Times New Roman"/>
              </a:rPr>
              <a:t>EDA : Built year of the properties</a:t>
            </a:r>
            <a:endParaRPr>
              <a:latin typeface="Times New Roman"/>
              <a:ea typeface="Times New Roman"/>
              <a:cs typeface="Times New Roman"/>
              <a:sym typeface="Times New Roman"/>
            </a:endParaRPr>
          </a:p>
        </p:txBody>
      </p:sp>
      <p:pic>
        <p:nvPicPr>
          <p:cNvPr id="277" name="Google Shape;277;p15"/>
          <p:cNvPicPr preferRelativeResize="0"/>
          <p:nvPr/>
        </p:nvPicPr>
        <p:blipFill>
          <a:blip r:embed="rId4">
            <a:alphaModFix/>
          </a:blip>
          <a:stretch>
            <a:fillRect/>
          </a:stretch>
        </p:blipFill>
        <p:spPr>
          <a:xfrm>
            <a:off x="0" y="1850575"/>
            <a:ext cx="5274426" cy="4201700"/>
          </a:xfrm>
          <a:prstGeom prst="rect">
            <a:avLst/>
          </a:prstGeom>
          <a:noFill/>
          <a:ln>
            <a:noFill/>
          </a:ln>
        </p:spPr>
      </p:pic>
      <p:pic>
        <p:nvPicPr>
          <p:cNvPr id="278" name="Google Shape;278;p15"/>
          <p:cNvPicPr preferRelativeResize="0"/>
          <p:nvPr>
            <p:ph idx="1" type="body"/>
          </p:nvPr>
        </p:nvPicPr>
        <p:blipFill rotWithShape="1">
          <a:blip r:embed="rId5">
            <a:alphaModFix/>
          </a:blip>
          <a:srcRect b="0" l="0" r="0" t="0"/>
          <a:stretch/>
        </p:blipFill>
        <p:spPr>
          <a:xfrm>
            <a:off x="5274425" y="1850575"/>
            <a:ext cx="6917700" cy="4201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2" name="Shape 282"/>
        <p:cNvGrpSpPr/>
        <p:nvPr/>
      </p:nvGrpSpPr>
      <p:grpSpPr>
        <a:xfrm>
          <a:off x="0" y="0"/>
          <a:ext cx="0" cy="0"/>
          <a:chOff x="0" y="0"/>
          <a:chExt cx="0" cy="0"/>
        </a:xfrm>
      </p:grpSpPr>
      <p:sp>
        <p:nvSpPr>
          <p:cNvPr id="283" name="Google Shape;283;g129b83feb88_1_9"/>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284" name="Google Shape;284;g129b83feb88_1_9"/>
          <p:cNvPicPr preferRelativeResize="0"/>
          <p:nvPr/>
        </p:nvPicPr>
        <p:blipFill rotWithShape="1">
          <a:blip r:embed="rId3">
            <a:alphaModFix amt="35000"/>
          </a:blip>
          <a:srcRect b="1247" l="0" r="0" t="14485"/>
          <a:stretch/>
        </p:blipFill>
        <p:spPr>
          <a:xfrm>
            <a:off x="20" y="10"/>
            <a:ext cx="12191980" cy="6857991"/>
          </a:xfrm>
          <a:prstGeom prst="rect">
            <a:avLst/>
          </a:prstGeom>
          <a:noFill/>
          <a:ln>
            <a:noFill/>
          </a:ln>
        </p:spPr>
      </p:pic>
      <p:sp>
        <p:nvSpPr>
          <p:cNvPr id="285" name="Google Shape;285;g129b83feb88_1_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4800"/>
              <a:buFont typeface="Times New Roman"/>
              <a:buNone/>
            </a:pPr>
            <a:r>
              <a:rPr lang="en-US" sz="4800">
                <a:latin typeface="Times New Roman"/>
                <a:ea typeface="Times New Roman"/>
                <a:cs typeface="Times New Roman"/>
                <a:sym typeface="Times New Roman"/>
              </a:rPr>
              <a:t>                </a:t>
            </a:r>
            <a:r>
              <a:rPr lang="en-US" sz="4800">
                <a:latin typeface="Times New Roman"/>
                <a:ea typeface="Times New Roman"/>
                <a:cs typeface="Times New Roman"/>
                <a:sym typeface="Times New Roman"/>
              </a:rPr>
              <a:t>EDA: Property Area</a:t>
            </a:r>
            <a:endParaRPr>
              <a:solidFill>
                <a:srgbClr val="FFFFFF"/>
              </a:solidFill>
            </a:endParaRPr>
          </a:p>
        </p:txBody>
      </p:sp>
      <p:pic>
        <p:nvPicPr>
          <p:cNvPr id="286" name="Google Shape;286;g129b83feb88_1_9"/>
          <p:cNvPicPr preferRelativeResize="0"/>
          <p:nvPr/>
        </p:nvPicPr>
        <p:blipFill>
          <a:blip r:embed="rId4">
            <a:alphaModFix/>
          </a:blip>
          <a:stretch>
            <a:fillRect/>
          </a:stretch>
        </p:blipFill>
        <p:spPr>
          <a:xfrm>
            <a:off x="613300" y="2058075"/>
            <a:ext cx="4482199" cy="3879924"/>
          </a:xfrm>
          <a:prstGeom prst="rect">
            <a:avLst/>
          </a:prstGeom>
          <a:noFill/>
          <a:ln>
            <a:noFill/>
          </a:ln>
        </p:spPr>
      </p:pic>
      <p:pic>
        <p:nvPicPr>
          <p:cNvPr id="287" name="Google Shape;287;g129b83feb88_1_9"/>
          <p:cNvPicPr preferRelativeResize="0"/>
          <p:nvPr/>
        </p:nvPicPr>
        <p:blipFill>
          <a:blip r:embed="rId5">
            <a:alphaModFix/>
          </a:blip>
          <a:stretch>
            <a:fillRect/>
          </a:stretch>
        </p:blipFill>
        <p:spPr>
          <a:xfrm>
            <a:off x="6126500" y="2058075"/>
            <a:ext cx="4213426" cy="38799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1" name="Shape 291"/>
        <p:cNvGrpSpPr/>
        <p:nvPr/>
      </p:nvGrpSpPr>
      <p:grpSpPr>
        <a:xfrm>
          <a:off x="0" y="0"/>
          <a:ext cx="0" cy="0"/>
          <a:chOff x="0" y="0"/>
          <a:chExt cx="0" cy="0"/>
        </a:xfrm>
      </p:grpSpPr>
      <p:sp>
        <p:nvSpPr>
          <p:cNvPr id="292" name="Google Shape;292;p13"/>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293" name="Google Shape;293;p13"/>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294" name="Google Shape;294;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Calibri"/>
              <a:buNone/>
            </a:pPr>
            <a:r>
              <a:rPr b="1" lang="en-US"/>
              <a:t>                EDA: Correlational Analysis</a:t>
            </a:r>
            <a:endParaRPr>
              <a:solidFill>
                <a:srgbClr val="FFFFFF"/>
              </a:solidFill>
            </a:endParaRPr>
          </a:p>
        </p:txBody>
      </p:sp>
      <p:pic>
        <p:nvPicPr>
          <p:cNvPr id="295" name="Google Shape;295;p13"/>
          <p:cNvPicPr preferRelativeResize="0"/>
          <p:nvPr>
            <p:ph idx="1" type="body"/>
          </p:nvPr>
        </p:nvPicPr>
        <p:blipFill rotWithShape="1">
          <a:blip r:embed="rId4">
            <a:alphaModFix/>
          </a:blip>
          <a:srcRect b="0" l="0" r="0" t="0"/>
          <a:stretch/>
        </p:blipFill>
        <p:spPr>
          <a:xfrm>
            <a:off x="5372101" y="1486279"/>
            <a:ext cx="6751260" cy="4000121"/>
          </a:xfrm>
          <a:prstGeom prst="rect">
            <a:avLst/>
          </a:prstGeom>
          <a:noFill/>
          <a:ln>
            <a:noFill/>
          </a:ln>
        </p:spPr>
      </p:pic>
      <p:sp>
        <p:nvSpPr>
          <p:cNvPr id="296" name="Google Shape;296;p13"/>
          <p:cNvSpPr txBox="1"/>
          <p:nvPr/>
        </p:nvSpPr>
        <p:spPr>
          <a:xfrm>
            <a:off x="671514" y="2551836"/>
            <a:ext cx="4700586"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000">
                <a:solidFill>
                  <a:schemeClr val="lt1"/>
                </a:solidFill>
                <a:latin typeface="Calibri"/>
                <a:ea typeface="Calibri"/>
                <a:cs typeface="Calibri"/>
                <a:sym typeface="Calibri"/>
              </a:rPr>
              <a:t>Residential units </a:t>
            </a:r>
            <a:r>
              <a:rPr lang="en-US" sz="2000">
                <a:solidFill>
                  <a:schemeClr val="lt1"/>
                </a:solidFill>
                <a:latin typeface="Calibri"/>
                <a:ea typeface="Calibri"/>
                <a:cs typeface="Calibri"/>
                <a:sym typeface="Calibri"/>
              </a:rPr>
              <a:t>is correlated with our target variable ​</a:t>
            </a:r>
            <a:r>
              <a:rPr i="1" lang="en-US" sz="2000">
                <a:solidFill>
                  <a:schemeClr val="lt1"/>
                </a:solidFill>
                <a:latin typeface="Calibri"/>
                <a:ea typeface="Calibri"/>
                <a:cs typeface="Calibri"/>
                <a:sym typeface="Calibri"/>
              </a:rPr>
              <a:t>Sale Price </a:t>
            </a:r>
            <a:r>
              <a:rPr lang="en-US" sz="2000">
                <a:solidFill>
                  <a:schemeClr val="lt1"/>
                </a:solidFill>
                <a:latin typeface="Calibri"/>
                <a:ea typeface="Calibri"/>
                <a:cs typeface="Calibri"/>
                <a:sym typeface="Calibri"/>
              </a:rPr>
              <a:t>​positively. The same pattern exists in the ​</a:t>
            </a:r>
            <a:r>
              <a:rPr i="1" lang="en-US" sz="2000">
                <a:solidFill>
                  <a:schemeClr val="lt1"/>
                </a:solidFill>
                <a:latin typeface="Calibri"/>
                <a:ea typeface="Calibri"/>
                <a:cs typeface="Calibri"/>
                <a:sym typeface="Calibri"/>
              </a:rPr>
              <a:t>commercial units</a:t>
            </a:r>
            <a:r>
              <a:rPr lang="en-US" sz="2000">
                <a:solidFill>
                  <a:schemeClr val="lt1"/>
                </a:solidFill>
                <a:latin typeface="Calibri"/>
                <a:ea typeface="Calibri"/>
                <a:cs typeface="Calibri"/>
                <a:sym typeface="Calibri"/>
              </a:rPr>
              <a:t>​, the number of commercial units in a property and​ </a:t>
            </a:r>
            <a:r>
              <a:rPr i="1" lang="en-US" sz="2000">
                <a:solidFill>
                  <a:schemeClr val="lt1"/>
                </a:solidFill>
                <a:latin typeface="Calibri"/>
                <a:ea typeface="Calibri"/>
                <a:cs typeface="Calibri"/>
                <a:sym typeface="Calibri"/>
              </a:rPr>
              <a:t>total units</a:t>
            </a:r>
            <a:r>
              <a:rPr lang="en-US" sz="2000">
                <a:solidFill>
                  <a:schemeClr val="lt1"/>
                </a:solidFill>
                <a:latin typeface="Calibri"/>
                <a:ea typeface="Calibri"/>
                <a:cs typeface="Calibri"/>
                <a:sym typeface="Calibri"/>
              </a:rPr>
              <a:t>​ which is the sum of the former two.</a:t>
            </a:r>
            <a:endParaRPr/>
          </a:p>
        </p:txBody>
      </p:sp>
      <p:sp>
        <p:nvSpPr>
          <p:cNvPr id="297" name="Google Shape;297;p13"/>
          <p:cNvSpPr txBox="1"/>
          <p:nvPr/>
        </p:nvSpPr>
        <p:spPr>
          <a:xfrm>
            <a:off x="5948107" y="5956941"/>
            <a:ext cx="6100762"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strike="noStrike">
                <a:solidFill>
                  <a:schemeClr val="lt1"/>
                </a:solidFill>
                <a:latin typeface="Times New Roman"/>
                <a:ea typeface="Times New Roman"/>
                <a:cs typeface="Times New Roman"/>
                <a:sym typeface="Times New Roman"/>
              </a:rPr>
              <a:t>Correlation between descriptive features and target variable(sales price) using Heat Map.</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1" name="Shape 301"/>
        <p:cNvGrpSpPr/>
        <p:nvPr/>
      </p:nvGrpSpPr>
      <p:grpSpPr>
        <a:xfrm>
          <a:off x="0" y="0"/>
          <a:ext cx="0" cy="0"/>
          <a:chOff x="0" y="0"/>
          <a:chExt cx="0" cy="0"/>
        </a:xfrm>
      </p:grpSpPr>
      <p:sp>
        <p:nvSpPr>
          <p:cNvPr id="302" name="Google Shape;302;p20"/>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303" name="Google Shape;303;p20"/>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304" name="Google Shape;304;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Calibri"/>
              <a:buNone/>
            </a:pPr>
            <a:r>
              <a:rPr lang="en-US">
                <a:solidFill>
                  <a:srgbClr val="FFFFFF"/>
                </a:solidFill>
              </a:rPr>
              <a:t>            </a:t>
            </a:r>
            <a:r>
              <a:rPr lang="en-US">
                <a:solidFill>
                  <a:srgbClr val="FFFFFF"/>
                </a:solidFill>
                <a:latin typeface="Times New Roman"/>
                <a:ea typeface="Times New Roman"/>
                <a:cs typeface="Times New Roman"/>
                <a:sym typeface="Times New Roman"/>
              </a:rPr>
              <a:t>FEATURE ENGINEERING</a:t>
            </a:r>
            <a:endParaRPr>
              <a:solidFill>
                <a:srgbClr val="FFFFFF"/>
              </a:solidFill>
              <a:latin typeface="Times New Roman"/>
              <a:ea typeface="Times New Roman"/>
              <a:cs typeface="Times New Roman"/>
              <a:sym typeface="Times New Roman"/>
            </a:endParaRPr>
          </a:p>
        </p:txBody>
      </p:sp>
      <p:sp>
        <p:nvSpPr>
          <p:cNvPr id="305" name="Google Shape;305;p20"/>
          <p:cNvSpPr txBox="1"/>
          <p:nvPr>
            <p:ph idx="1" type="body"/>
          </p:nvPr>
        </p:nvSpPr>
        <p:spPr>
          <a:xfrm>
            <a:off x="25" y="1825625"/>
            <a:ext cx="7917900" cy="4351200"/>
          </a:xfrm>
          <a:prstGeom prst="rect">
            <a:avLst/>
          </a:prstGeom>
          <a:noFill/>
          <a:ln>
            <a:noFill/>
          </a:ln>
        </p:spPr>
        <p:txBody>
          <a:bodyPr anchorCtr="0" anchor="t" bIns="45700" lIns="91425" spcFirstLastPara="1" rIns="91425" wrap="square" tIns="45700">
            <a:noAutofit/>
          </a:bodyPr>
          <a:lstStyle/>
          <a:p>
            <a:pPr indent="-317500" lvl="0" marL="457200" rtl="0" algn="l">
              <a:lnSpc>
                <a:spcPct val="115000"/>
              </a:lnSpc>
              <a:spcBef>
                <a:spcPts val="0"/>
              </a:spcBef>
              <a:spcAft>
                <a:spcPts val="0"/>
              </a:spcAft>
              <a:buClr>
                <a:schemeClr val="lt1"/>
              </a:buClr>
              <a:buSzPts val="1400"/>
              <a:buFont typeface="Open Sans"/>
              <a:buChar char="●"/>
            </a:pPr>
            <a:r>
              <a:rPr b="1" lang="en-US" sz="1400">
                <a:latin typeface="Open Sans"/>
                <a:ea typeface="Open Sans"/>
                <a:cs typeface="Open Sans"/>
                <a:sym typeface="Open Sans"/>
              </a:rPr>
              <a:t>Feature Selection</a:t>
            </a:r>
            <a:endParaRPr b="1" sz="1400">
              <a:latin typeface="Open Sans"/>
              <a:ea typeface="Open Sans"/>
              <a:cs typeface="Open Sans"/>
              <a:sym typeface="Open Sans"/>
            </a:endParaRPr>
          </a:p>
          <a:p>
            <a:pPr indent="-317500" lvl="1" marL="914400" rtl="0" algn="l">
              <a:lnSpc>
                <a:spcPct val="115000"/>
              </a:lnSpc>
              <a:spcBef>
                <a:spcPts val="1000"/>
              </a:spcBef>
              <a:spcAft>
                <a:spcPts val="0"/>
              </a:spcAft>
              <a:buClr>
                <a:schemeClr val="lt1"/>
              </a:buClr>
              <a:buSzPts val="1400"/>
              <a:buFont typeface="Open Sans"/>
              <a:buChar char="○"/>
            </a:pPr>
            <a:r>
              <a:rPr lang="en-US" sz="1400">
                <a:latin typeface="Open Sans"/>
                <a:ea typeface="Open Sans"/>
                <a:cs typeface="Open Sans"/>
                <a:sym typeface="Open Sans"/>
              </a:rPr>
              <a:t>For our EDA and correlation heatmap in slide 12, we dropped columns.</a:t>
            </a:r>
            <a:endParaRPr sz="1400">
              <a:latin typeface="Open Sans"/>
              <a:ea typeface="Open Sans"/>
              <a:cs typeface="Open Sans"/>
              <a:sym typeface="Open Sans"/>
            </a:endParaRPr>
          </a:p>
          <a:p>
            <a:pPr indent="-317500" lvl="1" marL="914400" rtl="0" algn="l">
              <a:lnSpc>
                <a:spcPct val="115000"/>
              </a:lnSpc>
              <a:spcBef>
                <a:spcPts val="0"/>
              </a:spcBef>
              <a:spcAft>
                <a:spcPts val="0"/>
              </a:spcAft>
              <a:buClr>
                <a:schemeClr val="lt1"/>
              </a:buClr>
              <a:buSzPts val="1400"/>
              <a:buFont typeface="Open Sans"/>
              <a:buChar char="○"/>
            </a:pPr>
            <a:r>
              <a:rPr lang="en-US" sz="1400">
                <a:latin typeface="Open Sans"/>
                <a:ea typeface="Open Sans"/>
                <a:cs typeface="Open Sans"/>
                <a:sym typeface="Open Sans"/>
              </a:rPr>
              <a:t>Neighborhood, Address, Apartment numbers, ZIP code, Building Class at Present, Tax Class at Time of Sale, Building Class at Time of Sale, Sale Date.</a:t>
            </a:r>
            <a:endParaRPr sz="1400">
              <a:latin typeface="Open Sans"/>
              <a:ea typeface="Open Sans"/>
              <a:cs typeface="Open Sans"/>
              <a:sym typeface="Open Sans"/>
            </a:endParaRPr>
          </a:p>
          <a:p>
            <a:pPr indent="-317500" lvl="1" marL="914400" rtl="0" algn="l">
              <a:lnSpc>
                <a:spcPct val="115000"/>
              </a:lnSpc>
              <a:spcBef>
                <a:spcPts val="0"/>
              </a:spcBef>
              <a:spcAft>
                <a:spcPts val="0"/>
              </a:spcAft>
              <a:buClr>
                <a:schemeClr val="lt1"/>
              </a:buClr>
              <a:buSzPts val="1400"/>
              <a:buFont typeface="Open Sans"/>
              <a:buChar char="○"/>
            </a:pPr>
            <a:r>
              <a:rPr lang="en-US" sz="1400">
                <a:latin typeface="Open Sans"/>
                <a:ea typeface="Open Sans"/>
                <a:cs typeface="Open Sans"/>
                <a:sym typeface="Open Sans"/>
              </a:rPr>
              <a:t>Our group also dropped Easement as it only contained null values.</a:t>
            </a:r>
            <a:endParaRPr sz="1400">
              <a:latin typeface="Open Sans"/>
              <a:ea typeface="Open Sans"/>
              <a:cs typeface="Open Sans"/>
              <a:sym typeface="Open Sans"/>
            </a:endParaRPr>
          </a:p>
          <a:p>
            <a:pPr indent="-317500" lvl="0" marL="457200" rtl="0" algn="l">
              <a:lnSpc>
                <a:spcPct val="115000"/>
              </a:lnSpc>
              <a:spcBef>
                <a:spcPts val="1000"/>
              </a:spcBef>
              <a:spcAft>
                <a:spcPts val="0"/>
              </a:spcAft>
              <a:buClr>
                <a:schemeClr val="lt1"/>
              </a:buClr>
              <a:buSzPts val="1400"/>
              <a:buFont typeface="Open Sans"/>
              <a:buChar char="●"/>
            </a:pPr>
            <a:r>
              <a:rPr b="1" lang="en-US" sz="1400">
                <a:latin typeface="Open Sans"/>
                <a:ea typeface="Open Sans"/>
                <a:cs typeface="Open Sans"/>
                <a:sym typeface="Open Sans"/>
              </a:rPr>
              <a:t>Feature engineering</a:t>
            </a:r>
            <a:endParaRPr b="1" sz="1400">
              <a:latin typeface="Open Sans"/>
              <a:ea typeface="Open Sans"/>
              <a:cs typeface="Open Sans"/>
              <a:sym typeface="Open Sans"/>
            </a:endParaRPr>
          </a:p>
          <a:p>
            <a:pPr indent="-317500" lvl="1" marL="914400" rtl="0" algn="l">
              <a:lnSpc>
                <a:spcPct val="100000"/>
              </a:lnSpc>
              <a:spcBef>
                <a:spcPts val="1000"/>
              </a:spcBef>
              <a:spcAft>
                <a:spcPts val="0"/>
              </a:spcAft>
              <a:buClr>
                <a:schemeClr val="lt1"/>
              </a:buClr>
              <a:buSzPts val="1400"/>
              <a:buFont typeface="Open Sans"/>
              <a:buChar char="○"/>
            </a:pPr>
            <a:r>
              <a:rPr lang="en-US" sz="1400">
                <a:latin typeface="Open Sans"/>
                <a:ea typeface="Open Sans"/>
                <a:cs typeface="Open Sans"/>
                <a:sym typeface="Open Sans"/>
              </a:rPr>
              <a:t>Our scatter plot for Commercial Units vs Sale Price and Residential Units vs Sale Price, there many 0s and 1s in each plot. </a:t>
            </a:r>
            <a:endParaRPr sz="1400">
              <a:latin typeface="Open Sans"/>
              <a:ea typeface="Open Sans"/>
              <a:cs typeface="Open Sans"/>
              <a:sym typeface="Open Sans"/>
            </a:endParaRPr>
          </a:p>
          <a:p>
            <a:pPr indent="-317500" lvl="1" marL="914400" rtl="0" algn="l">
              <a:lnSpc>
                <a:spcPct val="100000"/>
              </a:lnSpc>
              <a:spcBef>
                <a:spcPts val="1000"/>
              </a:spcBef>
              <a:spcAft>
                <a:spcPts val="0"/>
              </a:spcAft>
              <a:buClr>
                <a:schemeClr val="lt1"/>
              </a:buClr>
              <a:buSzPts val="1400"/>
              <a:buFont typeface="Open Sans"/>
              <a:buChar char="○"/>
            </a:pPr>
            <a:r>
              <a:rPr lang="en-US" sz="1400">
                <a:latin typeface="Open Sans"/>
                <a:ea typeface="Open Sans"/>
                <a:cs typeface="Open Sans"/>
                <a:sym typeface="Open Sans"/>
              </a:rPr>
              <a:t>So, we classified them into six groups. We used a new variable called UNIT CATEGORY which represents  COMMERCIAL UNITS and RESIDENTIAL UNITS.</a:t>
            </a:r>
            <a:endParaRPr sz="1400">
              <a:latin typeface="Open Sans"/>
              <a:ea typeface="Open Sans"/>
              <a:cs typeface="Open Sans"/>
              <a:sym typeface="Open Sans"/>
            </a:endParaRPr>
          </a:p>
          <a:p>
            <a:pPr indent="-317500" lvl="0" marL="457200" rtl="0" algn="l">
              <a:lnSpc>
                <a:spcPct val="100000"/>
              </a:lnSpc>
              <a:spcBef>
                <a:spcPts val="1000"/>
              </a:spcBef>
              <a:spcAft>
                <a:spcPts val="0"/>
              </a:spcAft>
              <a:buClr>
                <a:schemeClr val="lt1"/>
              </a:buClr>
              <a:buSzPts val="1400"/>
              <a:buFont typeface="Open Sans"/>
              <a:buChar char="●"/>
            </a:pPr>
            <a:r>
              <a:rPr b="1" lang="en-US" sz="1400">
                <a:latin typeface="Open Sans"/>
                <a:ea typeface="Open Sans"/>
                <a:cs typeface="Open Sans"/>
                <a:sym typeface="Open Sans"/>
              </a:rPr>
              <a:t>One HOT Encoding</a:t>
            </a:r>
            <a:endParaRPr b="1" sz="1400">
              <a:latin typeface="Open Sans"/>
              <a:ea typeface="Open Sans"/>
              <a:cs typeface="Open Sans"/>
              <a:sym typeface="Open Sans"/>
            </a:endParaRPr>
          </a:p>
          <a:p>
            <a:pPr indent="-317500" lvl="1" marL="914400" rtl="0" algn="l">
              <a:lnSpc>
                <a:spcPct val="100000"/>
              </a:lnSpc>
              <a:spcBef>
                <a:spcPts val="1000"/>
              </a:spcBef>
              <a:spcAft>
                <a:spcPts val="0"/>
              </a:spcAft>
              <a:buClr>
                <a:schemeClr val="lt1"/>
              </a:buClr>
              <a:buSzPts val="1400"/>
              <a:buFont typeface="Open Sans"/>
              <a:buChar char="○"/>
            </a:pPr>
            <a:r>
              <a:rPr lang="en-US" sz="1400">
                <a:latin typeface="Open Sans"/>
                <a:ea typeface="Open Sans"/>
                <a:cs typeface="Open Sans"/>
                <a:sym typeface="Open Sans"/>
              </a:rPr>
              <a:t>We performed One hot Encoding for BOROUGH, BUILDING CLASS CATEGORY, TAX CLASS AT PRESENT and AGE CATEGORY, so the our models could read it.</a:t>
            </a:r>
            <a:endParaRPr sz="1400">
              <a:latin typeface="Open Sans"/>
              <a:ea typeface="Open Sans"/>
              <a:cs typeface="Open Sans"/>
              <a:sym typeface="Open Sans"/>
            </a:endParaRPr>
          </a:p>
          <a:p>
            <a:pPr indent="-317500" lvl="0" marL="457200" rtl="0" algn="l">
              <a:lnSpc>
                <a:spcPct val="100000"/>
              </a:lnSpc>
              <a:spcBef>
                <a:spcPts val="1000"/>
              </a:spcBef>
              <a:spcAft>
                <a:spcPts val="0"/>
              </a:spcAft>
              <a:buClr>
                <a:schemeClr val="lt1"/>
              </a:buClr>
              <a:buSzPts val="1400"/>
              <a:buFont typeface="Open Sans"/>
              <a:buChar char="●"/>
            </a:pPr>
            <a:r>
              <a:rPr b="1" lang="en-US" sz="1400">
                <a:latin typeface="Open Sans"/>
                <a:ea typeface="Open Sans"/>
                <a:cs typeface="Open Sans"/>
                <a:sym typeface="Open Sans"/>
              </a:rPr>
              <a:t>Numerical feature </a:t>
            </a:r>
            <a:endParaRPr b="1" sz="1400">
              <a:latin typeface="Open Sans"/>
              <a:ea typeface="Open Sans"/>
              <a:cs typeface="Open Sans"/>
              <a:sym typeface="Open Sans"/>
            </a:endParaRPr>
          </a:p>
          <a:p>
            <a:pPr indent="-317500" lvl="1" marL="914400" rtl="0" algn="l">
              <a:lnSpc>
                <a:spcPct val="100000"/>
              </a:lnSpc>
              <a:spcBef>
                <a:spcPts val="1000"/>
              </a:spcBef>
              <a:spcAft>
                <a:spcPts val="1000"/>
              </a:spcAft>
              <a:buClr>
                <a:schemeClr val="lt1"/>
              </a:buClr>
              <a:buSzPts val="1400"/>
              <a:buFont typeface="Open Sans"/>
              <a:buChar char="○"/>
            </a:pPr>
            <a:r>
              <a:rPr lang="en-US" sz="1400">
                <a:latin typeface="Open Sans"/>
                <a:ea typeface="Open Sans"/>
                <a:cs typeface="Open Sans"/>
                <a:sym typeface="Open Sans"/>
              </a:rPr>
              <a:t>Land Square Feet and Gross Square Feet is skewed right on our graph based on density plots and boxplots of Sale Price,</a:t>
            </a:r>
            <a:endParaRPr sz="1400"/>
          </a:p>
        </p:txBody>
      </p:sp>
      <p:pic>
        <p:nvPicPr>
          <p:cNvPr id="306" name="Google Shape;306;p20"/>
          <p:cNvPicPr preferRelativeResize="0"/>
          <p:nvPr/>
        </p:nvPicPr>
        <p:blipFill>
          <a:blip r:embed="rId4">
            <a:alphaModFix/>
          </a:blip>
          <a:stretch>
            <a:fillRect/>
          </a:stretch>
        </p:blipFill>
        <p:spPr>
          <a:xfrm>
            <a:off x="8067500" y="2344200"/>
            <a:ext cx="4124501" cy="4232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0" name="Shape 310"/>
        <p:cNvGrpSpPr/>
        <p:nvPr/>
      </p:nvGrpSpPr>
      <p:grpSpPr>
        <a:xfrm>
          <a:off x="0" y="0"/>
          <a:ext cx="0" cy="0"/>
          <a:chOff x="0" y="0"/>
          <a:chExt cx="0" cy="0"/>
        </a:xfrm>
      </p:grpSpPr>
      <p:sp>
        <p:nvSpPr>
          <p:cNvPr id="311" name="Google Shape;311;p18"/>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312" name="Google Shape;312;p18"/>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313" name="Google Shape;313;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Calibri"/>
              <a:buNone/>
            </a:pPr>
            <a:r>
              <a:rPr lang="en-US">
                <a:solidFill>
                  <a:srgbClr val="FFFFFF"/>
                </a:solidFill>
              </a:rPr>
              <a:t>            </a:t>
            </a:r>
            <a:r>
              <a:rPr b="1" lang="en-US">
                <a:solidFill>
                  <a:srgbClr val="FFFFFF"/>
                </a:solidFill>
                <a:latin typeface="Times New Roman"/>
                <a:ea typeface="Times New Roman"/>
                <a:cs typeface="Times New Roman"/>
                <a:sym typeface="Times New Roman"/>
              </a:rPr>
              <a:t>EVALUATION METRICS</a:t>
            </a:r>
            <a:endParaRPr/>
          </a:p>
        </p:txBody>
      </p:sp>
      <p:sp>
        <p:nvSpPr>
          <p:cNvPr id="314" name="Google Shape;314;p1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0"/>
              </a:spcBef>
              <a:spcAft>
                <a:spcPts val="0"/>
              </a:spcAft>
              <a:buSzPts val="1800"/>
              <a:buChar char="•"/>
            </a:pPr>
            <a:r>
              <a:rPr b="1" lang="en-US"/>
              <a:t>MSE</a:t>
            </a:r>
            <a:r>
              <a:rPr lang="en-US"/>
              <a:t>: Mean Squared Error is the mean of the squared errors:</a:t>
            </a:r>
            <a:endParaRPr/>
          </a:p>
          <a:p>
            <a:pPr indent="-342900" lvl="0" marL="457200" rtl="0" algn="l">
              <a:lnSpc>
                <a:spcPct val="90000"/>
              </a:lnSpc>
              <a:spcBef>
                <a:spcPts val="0"/>
              </a:spcBef>
              <a:spcAft>
                <a:spcPts val="0"/>
              </a:spcAft>
              <a:buSzPts val="1800"/>
              <a:buChar char="•"/>
            </a:pPr>
            <a:r>
              <a:rPr b="1" lang="en-US"/>
              <a:t>RMSE</a:t>
            </a:r>
            <a:r>
              <a:rPr lang="en-US"/>
              <a:t>: Root Mean Squared Error is the square root of the mean of the squared errors:</a:t>
            </a:r>
            <a:endParaRPr/>
          </a:p>
          <a:p>
            <a:pPr indent="-342900" lvl="0" marL="457200" rtl="0" algn="l">
              <a:lnSpc>
                <a:spcPct val="90000"/>
              </a:lnSpc>
              <a:spcBef>
                <a:spcPts val="0"/>
              </a:spcBef>
              <a:spcAft>
                <a:spcPts val="0"/>
              </a:spcAft>
              <a:buSzPts val="1800"/>
              <a:buChar char="•"/>
            </a:pPr>
            <a:r>
              <a:rPr b="1" lang="en-US"/>
              <a:t>R2 score</a:t>
            </a:r>
            <a:r>
              <a:rPr lang="en-US"/>
              <a:t>: Is the fraction of the total sum of squares that is 'explained by' the regression.</a:t>
            </a:r>
            <a:endParaRPr/>
          </a:p>
          <a:p>
            <a:pPr indent="-342900" lvl="0" marL="457200" rtl="0" algn="l">
              <a:lnSpc>
                <a:spcPct val="90000"/>
              </a:lnSpc>
              <a:spcBef>
                <a:spcPts val="0"/>
              </a:spcBef>
              <a:spcAft>
                <a:spcPts val="0"/>
              </a:spcAft>
              <a:buSzPts val="1800"/>
              <a:buChar char="•"/>
            </a:pPr>
            <a:r>
              <a:rPr b="1" lang="en-US"/>
              <a:t>R-squared </a:t>
            </a:r>
            <a:r>
              <a:rPr lang="en-US"/>
              <a:t>is conveniently scaled between 0 and 1, whereas RMSE is not scaled to any particular values. </a:t>
            </a:r>
            <a:endParaRPr/>
          </a:p>
          <a:p>
            <a:pPr indent="-342900" lvl="0" marL="457200" rtl="0" algn="l">
              <a:lnSpc>
                <a:spcPct val="90000"/>
              </a:lnSpc>
              <a:spcBef>
                <a:spcPts val="0"/>
              </a:spcBef>
              <a:spcAft>
                <a:spcPts val="0"/>
              </a:spcAft>
              <a:buSzPts val="1800"/>
              <a:buChar char="•"/>
            </a:pPr>
            <a:r>
              <a:rPr b="1" lang="en-US"/>
              <a:t>MSE</a:t>
            </a:r>
            <a:r>
              <a:rPr lang="en-US"/>
              <a:t> is more popular than MAE, because MSE "punishes" larger errors, which tends to be useful in the real world.</a:t>
            </a:r>
            <a:endParaRPr/>
          </a:p>
          <a:p>
            <a:pPr indent="-342900" lvl="0" marL="457200" rtl="0" algn="l">
              <a:lnSpc>
                <a:spcPct val="90000"/>
              </a:lnSpc>
              <a:spcBef>
                <a:spcPts val="0"/>
              </a:spcBef>
              <a:spcAft>
                <a:spcPts val="0"/>
              </a:spcAft>
              <a:buSzPts val="1800"/>
              <a:buChar char="•"/>
            </a:pPr>
            <a:r>
              <a:rPr b="1" lang="en-US"/>
              <a:t>RMSE</a:t>
            </a:r>
            <a:r>
              <a:rPr lang="en-US"/>
              <a:t> is even more popular than MSE, because RMSE is interpretable in the "y" units.</a:t>
            </a:r>
            <a:endParaRPr>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8" name="Shape 318"/>
        <p:cNvGrpSpPr/>
        <p:nvPr/>
      </p:nvGrpSpPr>
      <p:grpSpPr>
        <a:xfrm>
          <a:off x="0" y="0"/>
          <a:ext cx="0" cy="0"/>
          <a:chOff x="0" y="0"/>
          <a:chExt cx="0" cy="0"/>
        </a:xfrm>
      </p:grpSpPr>
      <p:sp>
        <p:nvSpPr>
          <p:cNvPr id="319" name="Google Shape;319;p19"/>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320" name="Google Shape;320;p19"/>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321" name="Google Shape;321;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Times New Roman"/>
              <a:buNone/>
            </a:pPr>
            <a:r>
              <a:rPr lang="en-US">
                <a:solidFill>
                  <a:srgbClr val="FFFFFF"/>
                </a:solidFill>
                <a:latin typeface="Times New Roman"/>
                <a:ea typeface="Times New Roman"/>
                <a:cs typeface="Times New Roman"/>
                <a:sym typeface="Times New Roman"/>
              </a:rPr>
              <a:t>             </a:t>
            </a:r>
            <a:r>
              <a:rPr b="1" lang="en-US">
                <a:solidFill>
                  <a:srgbClr val="FFFFFF"/>
                </a:solidFill>
                <a:latin typeface="Times New Roman"/>
                <a:ea typeface="Times New Roman"/>
                <a:cs typeface="Times New Roman"/>
                <a:sym typeface="Times New Roman"/>
              </a:rPr>
              <a:t>MODEL PERFORMANCE</a:t>
            </a:r>
            <a:endParaRPr/>
          </a:p>
        </p:txBody>
      </p:sp>
      <p:graphicFrame>
        <p:nvGraphicFramePr>
          <p:cNvPr id="322" name="Google Shape;322;p19"/>
          <p:cNvGraphicFramePr/>
          <p:nvPr/>
        </p:nvGraphicFramePr>
        <p:xfrm>
          <a:off x="1528763" y="1943100"/>
          <a:ext cx="3000000" cy="3000000"/>
        </p:xfrm>
        <a:graphic>
          <a:graphicData uri="http://schemas.openxmlformats.org/drawingml/2006/table">
            <a:tbl>
              <a:tblPr bandRow="1" firstRow="1">
                <a:noFill/>
                <a:tableStyleId>{4BA16C23-4C22-4503-B3A6-381827C707F6}</a:tableStyleId>
              </a:tblPr>
              <a:tblGrid>
                <a:gridCol w="3014675"/>
                <a:gridCol w="3014675"/>
                <a:gridCol w="3014675"/>
              </a:tblGrid>
              <a:tr h="604575">
                <a:tc>
                  <a:txBody>
                    <a:bodyPr/>
                    <a:lstStyle/>
                    <a:p>
                      <a:pPr indent="0" lvl="0" marL="0" marR="0" rtl="0" algn="l">
                        <a:spcBef>
                          <a:spcPts val="0"/>
                        </a:spcBef>
                        <a:spcAft>
                          <a:spcPts val="0"/>
                        </a:spcAft>
                        <a:buNone/>
                      </a:pPr>
                      <a:r>
                        <a:rPr lang="en-US" sz="2400" u="none" cap="none" strike="noStrike">
                          <a:latin typeface="Times New Roman"/>
                          <a:ea typeface="Times New Roman"/>
                          <a:cs typeface="Times New Roman"/>
                          <a:sym typeface="Times New Roman"/>
                        </a:rPr>
                        <a:t>        MODEL</a:t>
                      </a:r>
                      <a:endParaRPr/>
                    </a:p>
                  </a:txBody>
                  <a:tcPr marT="45725" marB="45725" marR="91450" marL="91450"/>
                </a:tc>
                <a:tc>
                  <a:txBody>
                    <a:bodyPr/>
                    <a:lstStyle/>
                    <a:p>
                      <a:pPr indent="0" lvl="0" marL="0" marR="0" rtl="0" algn="l">
                        <a:spcBef>
                          <a:spcPts val="0"/>
                        </a:spcBef>
                        <a:spcAft>
                          <a:spcPts val="0"/>
                        </a:spcAft>
                        <a:buNone/>
                      </a:pPr>
                      <a:r>
                        <a:rPr lang="en-US" sz="2400">
                          <a:latin typeface="Times New Roman"/>
                          <a:ea typeface="Times New Roman"/>
                          <a:cs typeface="Times New Roman"/>
                          <a:sym typeface="Times New Roman"/>
                        </a:rPr>
                        <a:t>           MSE</a:t>
                      </a:r>
                      <a:endParaRPr/>
                    </a:p>
                  </a:txBody>
                  <a:tcPr marT="45725" marB="45725" marR="91450" marL="91450"/>
                </a:tc>
                <a:tc>
                  <a:txBody>
                    <a:bodyPr/>
                    <a:lstStyle/>
                    <a:p>
                      <a:pPr indent="0" lvl="0" marL="0" marR="0" rtl="0" algn="l">
                        <a:spcBef>
                          <a:spcPts val="0"/>
                        </a:spcBef>
                        <a:spcAft>
                          <a:spcPts val="0"/>
                        </a:spcAft>
                        <a:buNone/>
                      </a:pPr>
                      <a:r>
                        <a:rPr lang="en-US" sz="2400">
                          <a:latin typeface="Times New Roman"/>
                          <a:ea typeface="Times New Roman"/>
                          <a:cs typeface="Times New Roman"/>
                          <a:sym typeface="Times New Roman"/>
                        </a:rPr>
                        <a:t>             R2</a:t>
                      </a:r>
                      <a:endParaRPr/>
                    </a:p>
                  </a:txBody>
                  <a:tcPr marT="45725" marB="45725" marR="91450" marL="91450"/>
                </a:tc>
              </a:tr>
              <a:tr h="722050">
                <a:tc>
                  <a:txBody>
                    <a:bodyPr/>
                    <a:lstStyle/>
                    <a:p>
                      <a:pPr indent="0" lvl="0" marL="0" marR="0" rtl="0" algn="ctr">
                        <a:spcBef>
                          <a:spcPts val="0"/>
                        </a:spcBef>
                        <a:spcAft>
                          <a:spcPts val="0"/>
                        </a:spcAft>
                        <a:buNone/>
                      </a:pPr>
                      <a:r>
                        <a:rPr lang="en-US" sz="1800">
                          <a:latin typeface="Times New Roman"/>
                          <a:ea typeface="Times New Roman"/>
                          <a:cs typeface="Times New Roman"/>
                          <a:sym typeface="Times New Roman"/>
                        </a:rPr>
                        <a:t> Linear</a:t>
                      </a:r>
                      <a:endParaRPr/>
                    </a:p>
                  </a:txBody>
                  <a:tcPr marT="45725" marB="45725" marR="91450" marL="91450"/>
                </a:tc>
                <a:tc>
                  <a:txBody>
                    <a:bodyPr/>
                    <a:lstStyle/>
                    <a:p>
                      <a:pPr indent="0" lvl="0" marL="0" marR="0" rtl="0" algn="ctr">
                        <a:spcBef>
                          <a:spcPts val="0"/>
                        </a:spcBef>
                        <a:spcAft>
                          <a:spcPts val="0"/>
                        </a:spcAft>
                        <a:buNone/>
                      </a:pPr>
                      <a:r>
                        <a:rPr lang="en-US" sz="1800"/>
                        <a:t>0.2530</a:t>
                      </a:r>
                      <a:endParaRPr/>
                    </a:p>
                  </a:txBody>
                  <a:tcPr marT="45725" marB="45725" marR="91450" marL="91450"/>
                </a:tc>
                <a:tc>
                  <a:txBody>
                    <a:bodyPr/>
                    <a:lstStyle/>
                    <a:p>
                      <a:pPr indent="0" lvl="0" marL="0" marR="0" rtl="0" algn="ctr">
                        <a:spcBef>
                          <a:spcPts val="0"/>
                        </a:spcBef>
                        <a:spcAft>
                          <a:spcPts val="0"/>
                        </a:spcAft>
                        <a:buNone/>
                      </a:pPr>
                      <a:r>
                        <a:rPr lang="en-US" sz="1800"/>
                        <a:t>0.4741</a:t>
                      </a:r>
                      <a:endParaRPr/>
                    </a:p>
                  </a:txBody>
                  <a:tcPr marT="45725" marB="45725" marR="91450" marL="91450"/>
                </a:tc>
              </a:tr>
              <a:tr h="722050">
                <a:tc>
                  <a:txBody>
                    <a:bodyPr/>
                    <a:lstStyle/>
                    <a:p>
                      <a:pPr indent="0" lvl="0" marL="0" marR="0" rtl="0" algn="ctr">
                        <a:spcBef>
                          <a:spcPts val="0"/>
                        </a:spcBef>
                        <a:spcAft>
                          <a:spcPts val="0"/>
                        </a:spcAft>
                        <a:buNone/>
                      </a:pPr>
                      <a:r>
                        <a:rPr lang="en-US" sz="1800">
                          <a:latin typeface="Times New Roman"/>
                          <a:ea typeface="Times New Roman"/>
                          <a:cs typeface="Times New Roman"/>
                          <a:sym typeface="Times New Roman"/>
                        </a:rPr>
                        <a:t>Lasso</a:t>
                      </a:r>
                      <a:endParaRPr/>
                    </a:p>
                  </a:txBody>
                  <a:tcPr marT="45725" marB="45725" marR="91450" marL="91450"/>
                </a:tc>
                <a:tc>
                  <a:txBody>
                    <a:bodyPr/>
                    <a:lstStyle/>
                    <a:p>
                      <a:pPr indent="0" lvl="0" marL="0" marR="0" rtl="0" algn="ctr">
                        <a:spcBef>
                          <a:spcPts val="0"/>
                        </a:spcBef>
                        <a:spcAft>
                          <a:spcPts val="0"/>
                        </a:spcAft>
                        <a:buNone/>
                      </a:pPr>
                      <a:r>
                        <a:rPr lang="en-US" sz="1800"/>
                        <a:t>0.3391</a:t>
                      </a:r>
                      <a:endParaRPr/>
                    </a:p>
                  </a:txBody>
                  <a:tcPr marT="45725" marB="45725" marR="91450" marL="91450"/>
                </a:tc>
                <a:tc>
                  <a:txBody>
                    <a:bodyPr/>
                    <a:lstStyle/>
                    <a:p>
                      <a:pPr indent="0" lvl="0" marL="0" marR="0" rtl="0" algn="ctr">
                        <a:spcBef>
                          <a:spcPts val="0"/>
                        </a:spcBef>
                        <a:spcAft>
                          <a:spcPts val="0"/>
                        </a:spcAft>
                        <a:buNone/>
                      </a:pPr>
                      <a:r>
                        <a:rPr lang="en-US" sz="1800"/>
                        <a:t>0.2952</a:t>
                      </a:r>
                      <a:endParaRPr/>
                    </a:p>
                  </a:txBody>
                  <a:tcPr marT="45725" marB="45725" marR="91450" marL="91450"/>
                </a:tc>
              </a:tr>
              <a:tr h="722050">
                <a:tc>
                  <a:txBody>
                    <a:bodyPr/>
                    <a:lstStyle/>
                    <a:p>
                      <a:pPr indent="0" lvl="0" marL="0" marR="0" rtl="0" algn="ctr">
                        <a:spcBef>
                          <a:spcPts val="0"/>
                        </a:spcBef>
                        <a:spcAft>
                          <a:spcPts val="0"/>
                        </a:spcAft>
                        <a:buNone/>
                      </a:pPr>
                      <a:r>
                        <a:rPr lang="en-US" sz="1800">
                          <a:latin typeface="Times New Roman"/>
                          <a:ea typeface="Times New Roman"/>
                          <a:cs typeface="Times New Roman"/>
                          <a:sym typeface="Times New Roman"/>
                        </a:rPr>
                        <a:t>Ridge</a:t>
                      </a:r>
                      <a:endParaRPr/>
                    </a:p>
                  </a:txBody>
                  <a:tcPr marT="45725" marB="45725" marR="91450" marL="91450"/>
                </a:tc>
                <a:tc>
                  <a:txBody>
                    <a:bodyPr/>
                    <a:lstStyle/>
                    <a:p>
                      <a:pPr indent="0" lvl="0" marL="0" marR="0" rtl="0" algn="ctr">
                        <a:spcBef>
                          <a:spcPts val="0"/>
                        </a:spcBef>
                        <a:spcAft>
                          <a:spcPts val="0"/>
                        </a:spcAft>
                        <a:buNone/>
                      </a:pPr>
                      <a:r>
                        <a:rPr lang="en-US" sz="1800"/>
                        <a:t>0.2524</a:t>
                      </a:r>
                      <a:endParaRPr/>
                    </a:p>
                  </a:txBody>
                  <a:tcPr marT="45725" marB="45725" marR="91450" marL="91450"/>
                </a:tc>
                <a:tc>
                  <a:txBody>
                    <a:bodyPr/>
                    <a:lstStyle/>
                    <a:p>
                      <a:pPr indent="0" lvl="0" marL="0" marR="0" rtl="0" algn="ctr">
                        <a:spcBef>
                          <a:spcPts val="0"/>
                        </a:spcBef>
                        <a:spcAft>
                          <a:spcPts val="0"/>
                        </a:spcAft>
                        <a:buNone/>
                      </a:pPr>
                      <a:r>
                        <a:rPr lang="en-US" sz="1800"/>
                        <a:t>0.4753</a:t>
                      </a:r>
                      <a:endParaRPr/>
                    </a:p>
                  </a:txBody>
                  <a:tcPr marT="45725" marB="45725" marR="91450" marL="91450"/>
                </a:tc>
              </a:tr>
              <a:tr h="722050">
                <a:tc>
                  <a:txBody>
                    <a:bodyPr/>
                    <a:lstStyle/>
                    <a:p>
                      <a:pPr indent="0" lvl="0" marL="0" marR="0" rtl="0" algn="ctr">
                        <a:spcBef>
                          <a:spcPts val="0"/>
                        </a:spcBef>
                        <a:spcAft>
                          <a:spcPts val="0"/>
                        </a:spcAft>
                        <a:buNone/>
                      </a:pPr>
                      <a:r>
                        <a:rPr lang="en-US" sz="1800">
                          <a:latin typeface="Times New Roman"/>
                          <a:ea typeface="Times New Roman"/>
                          <a:cs typeface="Times New Roman"/>
                          <a:sym typeface="Times New Roman"/>
                        </a:rPr>
                        <a:t>Random Forest</a:t>
                      </a:r>
                      <a:endParaRPr/>
                    </a:p>
                  </a:txBody>
                  <a:tcPr marT="45725" marB="45725" marR="91450" marL="91450"/>
                </a:tc>
                <a:tc>
                  <a:txBody>
                    <a:bodyPr/>
                    <a:lstStyle/>
                    <a:p>
                      <a:pPr indent="0" lvl="0" marL="0" marR="0" rtl="0" algn="ctr">
                        <a:spcBef>
                          <a:spcPts val="0"/>
                        </a:spcBef>
                        <a:spcAft>
                          <a:spcPts val="0"/>
                        </a:spcAft>
                        <a:buNone/>
                      </a:pPr>
                      <a:r>
                        <a:rPr lang="en-US" sz="1800"/>
                        <a:t>0.1774</a:t>
                      </a:r>
                      <a:endParaRPr/>
                    </a:p>
                  </a:txBody>
                  <a:tcPr marT="45725" marB="45725" marR="91450" marL="91450"/>
                </a:tc>
                <a:tc>
                  <a:txBody>
                    <a:bodyPr/>
                    <a:lstStyle/>
                    <a:p>
                      <a:pPr indent="0" lvl="0" marL="0" marR="0" rtl="0" algn="ctr">
                        <a:spcBef>
                          <a:spcPts val="0"/>
                        </a:spcBef>
                        <a:spcAft>
                          <a:spcPts val="0"/>
                        </a:spcAft>
                        <a:buNone/>
                      </a:pPr>
                      <a:r>
                        <a:rPr lang="en-US" sz="1800"/>
                        <a:t>0.6316</a:t>
                      </a:r>
                      <a:endParaRPr/>
                    </a:p>
                  </a:txBody>
                  <a:tcPr marT="45725" marB="45725" marR="91450" marL="91450"/>
                </a:tc>
              </a:tr>
              <a:tr h="722050">
                <a:tc>
                  <a:txBody>
                    <a:bodyPr/>
                    <a:lstStyle/>
                    <a:p>
                      <a:pPr indent="0" lvl="0" marL="0" marR="0" rtl="0" algn="ctr">
                        <a:spcBef>
                          <a:spcPts val="0"/>
                        </a:spcBef>
                        <a:spcAft>
                          <a:spcPts val="0"/>
                        </a:spcAft>
                        <a:buNone/>
                      </a:pPr>
                      <a:r>
                        <a:rPr lang="en-US" sz="1800">
                          <a:latin typeface="Times New Roman"/>
                          <a:ea typeface="Times New Roman"/>
                          <a:cs typeface="Times New Roman"/>
                          <a:sym typeface="Times New Roman"/>
                        </a:rPr>
                        <a:t>XGBoost</a:t>
                      </a:r>
                      <a:endParaRPr sz="1800">
                        <a:latin typeface="Times New Roman"/>
                        <a:ea typeface="Times New Roman"/>
                        <a:cs typeface="Times New Roman"/>
                        <a:sym typeface="Times New Roman"/>
                      </a:endParaRPr>
                    </a:p>
                  </a:txBody>
                  <a:tcPr marT="45725" marB="45725" marR="91450" marL="91450"/>
                </a:tc>
                <a:tc>
                  <a:txBody>
                    <a:bodyPr/>
                    <a:lstStyle/>
                    <a:p>
                      <a:pPr indent="0" lvl="0" marL="0" marR="0" rtl="0" algn="ctr">
                        <a:spcBef>
                          <a:spcPts val="0"/>
                        </a:spcBef>
                        <a:spcAft>
                          <a:spcPts val="0"/>
                        </a:spcAft>
                        <a:buNone/>
                      </a:pPr>
                      <a:r>
                        <a:rPr lang="en-US" sz="1800"/>
                        <a:t>0.1765</a:t>
                      </a:r>
                      <a:endParaRPr/>
                    </a:p>
                  </a:txBody>
                  <a:tcPr marT="45725" marB="45725" marR="91450" marL="91450"/>
                </a:tc>
                <a:tc>
                  <a:txBody>
                    <a:bodyPr/>
                    <a:lstStyle/>
                    <a:p>
                      <a:pPr indent="0" lvl="0" marL="0" marR="0" rtl="0" algn="ctr">
                        <a:spcBef>
                          <a:spcPts val="0"/>
                        </a:spcBef>
                        <a:spcAft>
                          <a:spcPts val="0"/>
                        </a:spcAft>
                        <a:buNone/>
                      </a:pPr>
                      <a:r>
                        <a:rPr lang="en-US" sz="1800"/>
                        <a:t>0.6331</a:t>
                      </a:r>
                      <a:endParaRPr/>
                    </a:p>
                  </a:txBody>
                  <a:tcPr marT="45725" marB="45725" marR="91450" marL="91450"/>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6" name="Shape 326"/>
        <p:cNvGrpSpPr/>
        <p:nvPr/>
      </p:nvGrpSpPr>
      <p:grpSpPr>
        <a:xfrm>
          <a:off x="0" y="0"/>
          <a:ext cx="0" cy="0"/>
          <a:chOff x="0" y="0"/>
          <a:chExt cx="0" cy="0"/>
        </a:xfrm>
      </p:grpSpPr>
      <p:sp>
        <p:nvSpPr>
          <p:cNvPr id="327" name="Google Shape;327;p21"/>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icture containing sky, outdoor, water, river&#10;&#10;Description automatically generated" id="328" name="Google Shape;328;p21"/>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329" name="Google Shape;329;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FFFFFF"/>
              </a:buClr>
              <a:buSzPts val="2800"/>
              <a:buNone/>
            </a:pPr>
            <a:r>
              <a:rPr lang="en-US">
                <a:solidFill>
                  <a:srgbClr val="FFFFFF"/>
                </a:solidFill>
              </a:rPr>
              <a:t>                      </a:t>
            </a:r>
            <a:endParaRPr/>
          </a:p>
          <a:p>
            <a:pPr indent="0" lvl="0" marL="0" rtl="0" algn="l">
              <a:lnSpc>
                <a:spcPct val="90000"/>
              </a:lnSpc>
              <a:spcBef>
                <a:spcPts val="1000"/>
              </a:spcBef>
              <a:spcAft>
                <a:spcPts val="0"/>
              </a:spcAft>
              <a:buClr>
                <a:srgbClr val="FFFFFF"/>
              </a:buClr>
              <a:buSzPts val="6000"/>
              <a:buNone/>
            </a:pPr>
            <a:r>
              <a:rPr b="1" lang="en-US" sz="6000">
                <a:solidFill>
                  <a:srgbClr val="FFFFFF"/>
                </a:solidFill>
                <a:latin typeface="Times New Roman"/>
                <a:ea typeface="Times New Roman"/>
                <a:cs typeface="Times New Roman"/>
                <a:sym typeface="Times New Roman"/>
              </a:rPr>
              <a:t>            </a:t>
            </a:r>
            <a:endParaRPr/>
          </a:p>
          <a:p>
            <a:pPr indent="0" lvl="0" marL="0" rtl="0" algn="l">
              <a:lnSpc>
                <a:spcPct val="90000"/>
              </a:lnSpc>
              <a:spcBef>
                <a:spcPts val="1000"/>
              </a:spcBef>
              <a:spcAft>
                <a:spcPts val="0"/>
              </a:spcAft>
              <a:buClr>
                <a:srgbClr val="FFFFFF"/>
              </a:buClr>
              <a:buSzPts val="6000"/>
              <a:buNone/>
            </a:pPr>
            <a:r>
              <a:rPr b="1" lang="en-US" sz="6000">
                <a:solidFill>
                  <a:srgbClr val="FFFFFF"/>
                </a:solidFill>
                <a:latin typeface="Times New Roman"/>
                <a:ea typeface="Times New Roman"/>
                <a:cs typeface="Times New Roman"/>
                <a:sym typeface="Times New Roman"/>
              </a:rPr>
              <a:t>              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3" name="Shape 123"/>
        <p:cNvGrpSpPr/>
        <p:nvPr/>
      </p:nvGrpSpPr>
      <p:grpSpPr>
        <a:xfrm>
          <a:off x="0" y="0"/>
          <a:ext cx="0" cy="0"/>
          <a:chOff x="0" y="0"/>
          <a:chExt cx="0" cy="0"/>
        </a:xfrm>
      </p:grpSpPr>
      <p:sp>
        <p:nvSpPr>
          <p:cNvPr id="124" name="Google Shape;124;p3"/>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125" name="Google Shape;125;p3"/>
          <p:cNvPicPr preferRelativeResize="0"/>
          <p:nvPr/>
        </p:nvPicPr>
        <p:blipFill rotWithShape="1">
          <a:blip r:embed="rId3">
            <a:alphaModFix amt="35000"/>
          </a:blip>
          <a:srcRect b="1246" l="0" r="0" t="14485"/>
          <a:stretch/>
        </p:blipFill>
        <p:spPr>
          <a:xfrm>
            <a:off x="20" y="10"/>
            <a:ext cx="12191980" cy="6857990"/>
          </a:xfrm>
          <a:prstGeom prst="rect">
            <a:avLst/>
          </a:prstGeom>
          <a:noFill/>
          <a:ln>
            <a:noFill/>
          </a:ln>
        </p:spPr>
      </p:pic>
      <p:sp>
        <p:nvSpPr>
          <p:cNvPr id="126" name="Google Shape;126;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Calibri"/>
              <a:buNone/>
            </a:pPr>
            <a:r>
              <a:rPr lang="en-US">
                <a:solidFill>
                  <a:srgbClr val="FFFFFF"/>
                </a:solidFill>
              </a:rPr>
              <a:t>       </a:t>
            </a:r>
            <a:r>
              <a:rPr b="1" lang="en-US">
                <a:solidFill>
                  <a:srgbClr val="FFFFFF"/>
                </a:solidFill>
                <a:latin typeface="Times New Roman"/>
                <a:ea typeface="Times New Roman"/>
                <a:cs typeface="Times New Roman"/>
                <a:sym typeface="Times New Roman"/>
              </a:rPr>
              <a:t>BUSINESS UNDERSTANDING</a:t>
            </a:r>
            <a:endParaRPr/>
          </a:p>
        </p:txBody>
      </p:sp>
      <p:sp>
        <p:nvSpPr>
          <p:cNvPr id="127" name="Google Shape;127;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FFFFFF"/>
              </a:buClr>
              <a:buSzPts val="2400"/>
              <a:buChar char="•"/>
            </a:pPr>
            <a:r>
              <a:rPr lang="en-US" sz="2400">
                <a:solidFill>
                  <a:srgbClr val="FFFFFF"/>
                </a:solidFill>
              </a:rPr>
              <a:t>Due to economic cycles, the housing market in New York City has gone up and down for numerous decades. </a:t>
            </a:r>
            <a:endParaRPr/>
          </a:p>
          <a:p>
            <a:pPr indent="-228600" lvl="0" marL="228600" rtl="0" algn="l">
              <a:lnSpc>
                <a:spcPct val="90000"/>
              </a:lnSpc>
              <a:spcBef>
                <a:spcPts val="1000"/>
              </a:spcBef>
              <a:spcAft>
                <a:spcPts val="0"/>
              </a:spcAft>
              <a:buClr>
                <a:srgbClr val="FFFFFF"/>
              </a:buClr>
              <a:buSzPts val="2400"/>
              <a:buChar char="•"/>
            </a:pPr>
            <a:r>
              <a:rPr lang="en-US" sz="2400">
                <a:solidFill>
                  <a:srgbClr val="FFFFFF"/>
                </a:solidFill>
              </a:rPr>
              <a:t>While macroeconomic factors have influenced NYC house prices, the fundamental properties of a property may also influence the price of housing. </a:t>
            </a:r>
            <a:endParaRPr/>
          </a:p>
          <a:p>
            <a:pPr indent="-228600" lvl="0" marL="228600" rtl="0" algn="l">
              <a:lnSpc>
                <a:spcPct val="90000"/>
              </a:lnSpc>
              <a:spcBef>
                <a:spcPts val="1000"/>
              </a:spcBef>
              <a:spcAft>
                <a:spcPts val="0"/>
              </a:spcAft>
              <a:buClr>
                <a:srgbClr val="FFFFFF"/>
              </a:buClr>
              <a:buSzPts val="2400"/>
              <a:buChar char="•"/>
            </a:pPr>
            <a:r>
              <a:rPr lang="en-US" sz="2400">
                <a:solidFill>
                  <a:srgbClr val="FFFFFF"/>
                </a:solidFill>
              </a:rPr>
              <a:t>It would be beneficial to examine what the driving factors of a costly property in the United States are in order for house investors and purchasers to make sensible purchasing selections. </a:t>
            </a:r>
            <a:endParaRPr/>
          </a:p>
          <a:p>
            <a:pPr indent="-228600" lvl="0" marL="228600" rtl="0" algn="l">
              <a:lnSpc>
                <a:spcPct val="90000"/>
              </a:lnSpc>
              <a:spcBef>
                <a:spcPts val="1000"/>
              </a:spcBef>
              <a:spcAft>
                <a:spcPts val="0"/>
              </a:spcAft>
              <a:buClr>
                <a:srgbClr val="FFFFFF"/>
              </a:buClr>
              <a:buSzPts val="2400"/>
              <a:buChar char="•"/>
            </a:pPr>
            <a:r>
              <a:rPr lang="en-US" sz="2400">
                <a:solidFill>
                  <a:srgbClr val="FFFFFF"/>
                </a:solidFill>
              </a:rPr>
              <a:t>Our group's goal in this research is to anticipate the values of property listings in the United States based on selected features of nearby communities.   We'll do regression analysis and use feature selection, model tuning, and other approaches to enhance the accuracy of our chosen model.</a:t>
            </a:r>
            <a:endParaRPr/>
          </a:p>
          <a:p>
            <a:pPr indent="-76200" lvl="0" marL="228600" rtl="0" algn="l">
              <a:lnSpc>
                <a:spcPct val="90000"/>
              </a:lnSpc>
              <a:spcBef>
                <a:spcPts val="1000"/>
              </a:spcBef>
              <a:spcAft>
                <a:spcPts val="0"/>
              </a:spcAft>
              <a:buClr>
                <a:schemeClr val="lt1"/>
              </a:buClr>
              <a:buSzPts val="2400"/>
              <a:buNone/>
            </a:pPr>
            <a:r>
              <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1" name="Shape 131"/>
        <p:cNvGrpSpPr/>
        <p:nvPr/>
      </p:nvGrpSpPr>
      <p:grpSpPr>
        <a:xfrm>
          <a:off x="0" y="0"/>
          <a:ext cx="0" cy="0"/>
          <a:chOff x="0" y="0"/>
          <a:chExt cx="0" cy="0"/>
        </a:xfrm>
      </p:grpSpPr>
      <p:sp>
        <p:nvSpPr>
          <p:cNvPr id="132" name="Google Shape;132;g129b83feb88_1_70"/>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133" name="Google Shape;133;g129b83feb88_1_70"/>
          <p:cNvPicPr preferRelativeResize="0"/>
          <p:nvPr/>
        </p:nvPicPr>
        <p:blipFill rotWithShape="1">
          <a:blip r:embed="rId3">
            <a:alphaModFix amt="35000"/>
          </a:blip>
          <a:srcRect b="1247" l="0" r="0" t="14485"/>
          <a:stretch/>
        </p:blipFill>
        <p:spPr>
          <a:xfrm>
            <a:off x="20" y="10"/>
            <a:ext cx="12191980" cy="6857991"/>
          </a:xfrm>
          <a:prstGeom prst="rect">
            <a:avLst/>
          </a:prstGeom>
          <a:noFill/>
          <a:ln>
            <a:noFill/>
          </a:ln>
        </p:spPr>
      </p:pic>
      <p:sp>
        <p:nvSpPr>
          <p:cNvPr id="134" name="Google Shape;134;g129b83feb88_1_7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Calibri"/>
              <a:buNone/>
            </a:pPr>
            <a:r>
              <a:rPr lang="en-US">
                <a:solidFill>
                  <a:srgbClr val="FFFFFF"/>
                </a:solidFill>
              </a:rPr>
              <a:t>                       </a:t>
            </a:r>
            <a:r>
              <a:rPr b="1" lang="en-US">
                <a:solidFill>
                  <a:srgbClr val="FFFFFF"/>
                </a:solidFill>
                <a:latin typeface="Times New Roman"/>
                <a:ea typeface="Times New Roman"/>
                <a:cs typeface="Times New Roman"/>
                <a:sym typeface="Times New Roman"/>
              </a:rPr>
              <a:t>Literature Survey</a:t>
            </a:r>
            <a:endParaRPr/>
          </a:p>
        </p:txBody>
      </p:sp>
      <p:graphicFrame>
        <p:nvGraphicFramePr>
          <p:cNvPr id="135" name="Google Shape;135;g129b83feb88_1_70"/>
          <p:cNvGraphicFramePr/>
          <p:nvPr/>
        </p:nvGraphicFramePr>
        <p:xfrm>
          <a:off x="1501000" y="1904440"/>
          <a:ext cx="3000000" cy="3000000"/>
        </p:xfrm>
        <a:graphic>
          <a:graphicData uri="http://schemas.openxmlformats.org/drawingml/2006/table">
            <a:tbl>
              <a:tblPr>
                <a:noFill/>
                <a:tableStyleId>{A6608DCC-E84A-4872-A4CA-C69FEA8A20C7}</a:tableStyleId>
              </a:tblPr>
              <a:tblGrid>
                <a:gridCol w="1026050"/>
                <a:gridCol w="1372950"/>
                <a:gridCol w="3248325"/>
                <a:gridCol w="3542675"/>
              </a:tblGrid>
              <a:tr h="100000">
                <a:tc>
                  <a:txBody>
                    <a:bodyPr/>
                    <a:lstStyle/>
                    <a:p>
                      <a:pPr indent="0" lvl="0" marL="0" rtl="0" algn="ctr">
                        <a:spcBef>
                          <a:spcPts val="0"/>
                        </a:spcBef>
                        <a:spcAft>
                          <a:spcPts val="0"/>
                        </a:spcAft>
                        <a:buNone/>
                      </a:pPr>
                      <a:r>
                        <a:rPr b="1" lang="en-US" sz="1300">
                          <a:solidFill>
                            <a:srgbClr val="FFFFFF"/>
                          </a:solidFill>
                          <a:latin typeface="Times New Roman"/>
                          <a:ea typeface="Times New Roman"/>
                          <a:cs typeface="Times New Roman"/>
                          <a:sym typeface="Times New Roman"/>
                        </a:rPr>
                        <a:t>Survey Type</a:t>
                      </a:r>
                      <a:endParaRPr b="1" sz="1300">
                        <a:solidFill>
                          <a:srgbClr val="FFFFFF"/>
                        </a:solidFill>
                        <a:latin typeface="Times New Roman"/>
                        <a:ea typeface="Times New Roman"/>
                        <a:cs typeface="Times New Roman"/>
                        <a:sym typeface="Times New Roman"/>
                      </a:endParaRPr>
                    </a:p>
                  </a:txBody>
                  <a:tcPr marT="91425" marB="91425" marR="91425" marL="91425">
                    <a:lnB cap="flat" cmpd="sng" w="9525">
                      <a:solidFill>
                        <a:srgbClr val="FFFFFF"/>
                      </a:solidFill>
                      <a:prstDash val="solid"/>
                      <a:round/>
                      <a:headEnd len="sm" w="sm" type="none"/>
                      <a:tailEnd len="sm" w="sm" type="none"/>
                    </a:lnB>
                    <a:solidFill>
                      <a:srgbClr val="0C343D"/>
                    </a:solidFill>
                  </a:tcPr>
                </a:tc>
                <a:tc>
                  <a:txBody>
                    <a:bodyPr/>
                    <a:lstStyle/>
                    <a:p>
                      <a:pPr indent="0" lvl="0" marL="0" rtl="0" algn="ctr">
                        <a:spcBef>
                          <a:spcPts val="0"/>
                        </a:spcBef>
                        <a:spcAft>
                          <a:spcPts val="0"/>
                        </a:spcAft>
                        <a:buNone/>
                      </a:pPr>
                      <a:r>
                        <a:rPr b="1" lang="en-US" sz="1300">
                          <a:solidFill>
                            <a:srgbClr val="FFFFFF"/>
                          </a:solidFill>
                          <a:latin typeface="Times New Roman"/>
                          <a:ea typeface="Times New Roman"/>
                          <a:cs typeface="Times New Roman"/>
                          <a:sym typeface="Times New Roman"/>
                        </a:rPr>
                        <a:t>Author’s Name</a:t>
                      </a:r>
                      <a:endParaRPr b="1" sz="1300">
                        <a:solidFill>
                          <a:srgbClr val="FFFFFF"/>
                        </a:solidFill>
                        <a:latin typeface="Times New Roman"/>
                        <a:ea typeface="Times New Roman"/>
                        <a:cs typeface="Times New Roman"/>
                        <a:sym typeface="Times New Roman"/>
                      </a:endParaRPr>
                    </a:p>
                  </a:txBody>
                  <a:tcPr marT="91425" marB="91425" marR="91425" marL="91425">
                    <a:lnB cap="flat" cmpd="sng" w="9525">
                      <a:solidFill>
                        <a:srgbClr val="FFFFFF"/>
                      </a:solidFill>
                      <a:prstDash val="solid"/>
                      <a:round/>
                      <a:headEnd len="sm" w="sm" type="none"/>
                      <a:tailEnd len="sm" w="sm" type="none"/>
                    </a:lnB>
                    <a:solidFill>
                      <a:srgbClr val="0C343D"/>
                    </a:solidFill>
                  </a:tcPr>
                </a:tc>
                <a:tc>
                  <a:txBody>
                    <a:bodyPr/>
                    <a:lstStyle/>
                    <a:p>
                      <a:pPr indent="0" lvl="0" marL="0" rtl="0" algn="ctr">
                        <a:spcBef>
                          <a:spcPts val="0"/>
                        </a:spcBef>
                        <a:spcAft>
                          <a:spcPts val="0"/>
                        </a:spcAft>
                        <a:buNone/>
                      </a:pPr>
                      <a:r>
                        <a:rPr b="1" lang="en-US" sz="1300">
                          <a:solidFill>
                            <a:srgbClr val="FFFFFF"/>
                          </a:solidFill>
                          <a:latin typeface="Times New Roman"/>
                          <a:ea typeface="Times New Roman"/>
                          <a:cs typeface="Times New Roman"/>
                          <a:sym typeface="Times New Roman"/>
                        </a:rPr>
                        <a:t>Technique</a:t>
                      </a:r>
                      <a:endParaRPr b="1" sz="1300">
                        <a:solidFill>
                          <a:srgbClr val="FFFFFF"/>
                        </a:solidFill>
                        <a:latin typeface="Times New Roman"/>
                        <a:ea typeface="Times New Roman"/>
                        <a:cs typeface="Times New Roman"/>
                        <a:sym typeface="Times New Roman"/>
                      </a:endParaRPr>
                    </a:p>
                  </a:txBody>
                  <a:tcPr marT="91425" marB="91425" marR="91425" marL="91425">
                    <a:lnB cap="flat" cmpd="sng" w="9525">
                      <a:solidFill>
                        <a:srgbClr val="FFFFFF"/>
                      </a:solidFill>
                      <a:prstDash val="solid"/>
                      <a:round/>
                      <a:headEnd len="sm" w="sm" type="none"/>
                      <a:tailEnd len="sm" w="sm" type="none"/>
                    </a:lnB>
                    <a:solidFill>
                      <a:srgbClr val="0C343D"/>
                    </a:solidFill>
                  </a:tcPr>
                </a:tc>
                <a:tc>
                  <a:txBody>
                    <a:bodyPr/>
                    <a:lstStyle/>
                    <a:p>
                      <a:pPr indent="0" lvl="0" marL="0" rtl="0" algn="ctr">
                        <a:spcBef>
                          <a:spcPts val="0"/>
                        </a:spcBef>
                        <a:spcAft>
                          <a:spcPts val="0"/>
                        </a:spcAft>
                        <a:buNone/>
                      </a:pPr>
                      <a:r>
                        <a:rPr b="1" lang="en-US" sz="1300">
                          <a:solidFill>
                            <a:srgbClr val="FFFFFF"/>
                          </a:solidFill>
                          <a:latin typeface="Times New Roman"/>
                          <a:ea typeface="Times New Roman"/>
                          <a:cs typeface="Times New Roman"/>
                          <a:sym typeface="Times New Roman"/>
                        </a:rPr>
                        <a:t>Summary</a:t>
                      </a:r>
                      <a:endParaRPr b="1" sz="1300">
                        <a:solidFill>
                          <a:srgbClr val="FFFFFF"/>
                        </a:solidFill>
                        <a:latin typeface="Times New Roman"/>
                        <a:ea typeface="Times New Roman"/>
                        <a:cs typeface="Times New Roman"/>
                        <a:sym typeface="Times New Roman"/>
                      </a:endParaRPr>
                    </a:p>
                  </a:txBody>
                  <a:tcPr marT="91425" marB="91425" marR="91425" marL="91425">
                    <a:lnB cap="flat" cmpd="sng" w="9525">
                      <a:solidFill>
                        <a:srgbClr val="FFFFFF"/>
                      </a:solidFill>
                      <a:prstDash val="solid"/>
                      <a:round/>
                      <a:headEnd len="sm" w="sm" type="none"/>
                      <a:tailEnd len="sm" w="sm" type="none"/>
                    </a:lnB>
                    <a:solidFill>
                      <a:srgbClr val="0C343D"/>
                    </a:solidFill>
                  </a:tcPr>
                </a:tc>
              </a:tr>
              <a:tr h="741750">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Literature</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Ali </a:t>
                      </a:r>
                      <a:r>
                        <a:rPr lang="en-US" sz="1300">
                          <a:solidFill>
                            <a:srgbClr val="FFFFFF"/>
                          </a:solidFill>
                          <a:latin typeface="Times New Roman"/>
                          <a:ea typeface="Times New Roman"/>
                          <a:cs typeface="Times New Roman"/>
                          <a:sym typeface="Times New Roman"/>
                        </a:rPr>
                        <a:t> et al</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decision tree, random forest (RF), and linear regression</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The experiments show that the RF based model outperforms the remaining models.</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r>
              <a:tr h="741750">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Literature</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Winky</a:t>
                      </a:r>
                      <a:r>
                        <a:rPr lang="en-US" sz="1300">
                          <a:solidFill>
                            <a:srgbClr val="FFFFFF"/>
                          </a:solidFill>
                          <a:latin typeface="Times New Roman"/>
                          <a:ea typeface="Times New Roman"/>
                          <a:cs typeface="Times New Roman"/>
                          <a:sym typeface="Times New Roman"/>
                        </a:rPr>
                        <a:t> et al</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Support vector machine (SVM), random forest (RF) and gradient boosting machine (GBM)</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SVM model gives the best accuracy</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r>
              <a:tr h="741750">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Literature</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Quang</a:t>
                      </a:r>
                      <a:r>
                        <a:rPr lang="en-US" sz="1300">
                          <a:solidFill>
                            <a:srgbClr val="FFFFFF"/>
                          </a:solidFill>
                          <a:latin typeface="Times New Roman"/>
                          <a:ea typeface="Times New Roman"/>
                          <a:cs typeface="Times New Roman"/>
                          <a:sym typeface="Times New Roman"/>
                        </a:rPr>
                        <a:t> et al</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Random Forest, XGBoost, and LightGBM</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lnSpc>
                          <a:spcPct val="115000"/>
                        </a:lnSpc>
                        <a:spcBef>
                          <a:spcPts val="0"/>
                        </a:spcBef>
                        <a:spcAft>
                          <a:spcPts val="0"/>
                        </a:spcAft>
                        <a:buNone/>
                      </a:pPr>
                      <a:r>
                        <a:rPr lang="en-US" sz="1300">
                          <a:solidFill>
                            <a:srgbClr val="FFFFFF"/>
                          </a:solidFill>
                          <a:latin typeface="Times New Roman"/>
                          <a:ea typeface="Times New Roman"/>
                          <a:cs typeface="Times New Roman"/>
                          <a:sym typeface="Times New Roman"/>
                        </a:rPr>
                        <a:t>The XGBoost and LightGBM are decent methods when comparing accuracy, but their time complexities are the best, especially LightGBM</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r>
              <a:tr h="927200">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Literature</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Shubham </a:t>
                      </a:r>
                      <a:r>
                        <a:rPr lang="en-US" sz="1300">
                          <a:solidFill>
                            <a:srgbClr val="FFFFFF"/>
                          </a:solidFill>
                          <a:latin typeface="Times New Roman"/>
                          <a:ea typeface="Times New Roman"/>
                          <a:cs typeface="Times New Roman"/>
                          <a:sym typeface="Times New Roman"/>
                        </a:rPr>
                        <a:t> et al</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Linear Regression, Muiltivariate Regression</a:t>
                      </a:r>
                      <a:r>
                        <a:rPr lang="en-US" sz="1300">
                          <a:solidFill>
                            <a:srgbClr val="FFFFFF"/>
                          </a:solidFill>
                          <a:latin typeface="Times New Roman"/>
                          <a:ea typeface="Times New Roman"/>
                          <a:cs typeface="Times New Roman"/>
                          <a:sym typeface="Times New Roman"/>
                        </a:rPr>
                        <a:t> </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lnSpc>
                          <a:spcPct val="115000"/>
                        </a:lnSpc>
                        <a:spcBef>
                          <a:spcPts val="0"/>
                        </a:spcBef>
                        <a:spcAft>
                          <a:spcPts val="0"/>
                        </a:spcAft>
                        <a:buClr>
                          <a:schemeClr val="dk1"/>
                        </a:buClr>
                        <a:buSzPts val="1100"/>
                        <a:buFont typeface="Arial"/>
                        <a:buNone/>
                      </a:pPr>
                      <a:r>
                        <a:rPr lang="en-US" sz="1300">
                          <a:solidFill>
                            <a:srgbClr val="FFFFFF"/>
                          </a:solidFill>
                          <a:latin typeface="Times New Roman"/>
                          <a:ea typeface="Times New Roman"/>
                          <a:cs typeface="Times New Roman"/>
                          <a:sym typeface="Times New Roman"/>
                        </a:rPr>
                        <a:t>overfitting can be reduced by ridge regression and LASSO</a:t>
                      </a:r>
                      <a:endParaRPr sz="13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r>
              <a:tr h="741750">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Literature</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Alan</a:t>
                      </a:r>
                      <a:r>
                        <a:rPr lang="en-US" sz="1300">
                          <a:solidFill>
                            <a:srgbClr val="FFFFFF"/>
                          </a:solidFill>
                          <a:latin typeface="Times New Roman"/>
                          <a:ea typeface="Times New Roman"/>
                          <a:cs typeface="Times New Roman"/>
                          <a:sym typeface="Times New Roman"/>
                        </a:rPr>
                        <a:t> et al</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spcBef>
                          <a:spcPts val="0"/>
                        </a:spcBef>
                        <a:spcAft>
                          <a:spcPts val="0"/>
                        </a:spcAft>
                        <a:buNone/>
                      </a:pPr>
                      <a:r>
                        <a:rPr lang="en-US" sz="1300">
                          <a:solidFill>
                            <a:srgbClr val="FFFFFF"/>
                          </a:solidFill>
                          <a:latin typeface="Times New Roman"/>
                          <a:ea typeface="Times New Roman"/>
                          <a:cs typeface="Times New Roman"/>
                          <a:sym typeface="Times New Roman"/>
                        </a:rPr>
                        <a:t>KNN &amp; Random Forest</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c>
                  <a:txBody>
                    <a:bodyPr/>
                    <a:lstStyle/>
                    <a:p>
                      <a:pPr indent="0" lvl="0" marL="0" rtl="0" algn="l">
                        <a:lnSpc>
                          <a:spcPct val="115000"/>
                        </a:lnSpc>
                        <a:spcBef>
                          <a:spcPts val="0"/>
                        </a:spcBef>
                        <a:spcAft>
                          <a:spcPts val="0"/>
                        </a:spcAft>
                        <a:buClr>
                          <a:schemeClr val="dk1"/>
                        </a:buClr>
                        <a:buSzPts val="1100"/>
                        <a:buFont typeface="Arial"/>
                        <a:buNone/>
                      </a:pPr>
                      <a:r>
                        <a:rPr lang="en-US" sz="1300">
                          <a:solidFill>
                            <a:srgbClr val="FFFFFF"/>
                          </a:solidFill>
                          <a:latin typeface="Times New Roman"/>
                          <a:ea typeface="Times New Roman"/>
                          <a:cs typeface="Times New Roman"/>
                          <a:sym typeface="Times New Roman"/>
                        </a:rPr>
                        <a:t> Random forest regression algorithm performs</a:t>
                      </a:r>
                      <a:endParaRPr sz="13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300">
                          <a:solidFill>
                            <a:srgbClr val="FFFFFF"/>
                          </a:solidFill>
                          <a:latin typeface="Times New Roman"/>
                          <a:ea typeface="Times New Roman"/>
                          <a:cs typeface="Times New Roman"/>
                          <a:sym typeface="Times New Roman"/>
                        </a:rPr>
                        <a:t>better at predicting house prices than the k-Nearest neighbour algorithm</a:t>
                      </a:r>
                      <a:endParaRPr sz="13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9E9E9E"/>
                    </a:solidFill>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9" name="Shape 139"/>
        <p:cNvGrpSpPr/>
        <p:nvPr/>
      </p:nvGrpSpPr>
      <p:grpSpPr>
        <a:xfrm>
          <a:off x="0" y="0"/>
          <a:ext cx="0" cy="0"/>
          <a:chOff x="0" y="0"/>
          <a:chExt cx="0" cy="0"/>
        </a:xfrm>
      </p:grpSpPr>
      <p:sp>
        <p:nvSpPr>
          <p:cNvPr id="140" name="Google Shape;140;p4"/>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141" name="Google Shape;141;p4"/>
          <p:cNvPicPr preferRelativeResize="0"/>
          <p:nvPr/>
        </p:nvPicPr>
        <p:blipFill rotWithShape="1">
          <a:blip r:embed="rId3">
            <a:alphaModFix amt="35000"/>
          </a:blip>
          <a:srcRect b="7865" l="0" r="0" t="7865"/>
          <a:stretch/>
        </p:blipFill>
        <p:spPr>
          <a:xfrm>
            <a:off x="20" y="1"/>
            <a:ext cx="12191980" cy="6857999"/>
          </a:xfrm>
          <a:prstGeom prst="rect">
            <a:avLst/>
          </a:prstGeom>
          <a:noFill/>
          <a:ln>
            <a:noFill/>
          </a:ln>
        </p:spPr>
      </p:pic>
      <p:sp>
        <p:nvSpPr>
          <p:cNvPr id="142" name="Google Shape;142;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Times New Roman"/>
              <a:buNone/>
            </a:pPr>
            <a:r>
              <a:rPr b="1" lang="en-US">
                <a:solidFill>
                  <a:srgbClr val="FFFFFF"/>
                </a:solidFill>
                <a:latin typeface="Times New Roman"/>
                <a:ea typeface="Times New Roman"/>
                <a:cs typeface="Times New Roman"/>
                <a:sym typeface="Times New Roman"/>
              </a:rPr>
              <a:t>                            DATASET</a:t>
            </a:r>
            <a:endParaRPr/>
          </a:p>
        </p:txBody>
      </p:sp>
      <p:sp>
        <p:nvSpPr>
          <p:cNvPr id="143" name="Google Shape;143;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800"/>
              <a:buChar char="•"/>
            </a:pPr>
            <a:r>
              <a:rPr lang="en-US"/>
              <a:t>The original data comes from the NYC Department of Finance.</a:t>
            </a:r>
            <a:endParaRPr/>
          </a:p>
          <a:p>
            <a:pPr indent="-228600" lvl="0" marL="228600" rtl="0" algn="l">
              <a:lnSpc>
                <a:spcPct val="90000"/>
              </a:lnSpc>
              <a:spcBef>
                <a:spcPts val="1000"/>
              </a:spcBef>
              <a:spcAft>
                <a:spcPts val="0"/>
              </a:spcAft>
              <a:buClr>
                <a:schemeClr val="lt1"/>
              </a:buClr>
              <a:buSzPts val="2800"/>
              <a:buChar char="•"/>
            </a:pPr>
            <a:r>
              <a:rPr lang="en-US"/>
              <a:t>Annualized Sales files display yearly sales information of properties sold in New York City. </a:t>
            </a:r>
            <a:endParaRPr/>
          </a:p>
          <a:p>
            <a:pPr indent="-228600" lvl="0" marL="228600" rtl="0" algn="l">
              <a:lnSpc>
                <a:spcPct val="90000"/>
              </a:lnSpc>
              <a:spcBef>
                <a:spcPts val="1000"/>
              </a:spcBef>
              <a:spcAft>
                <a:spcPts val="0"/>
              </a:spcAft>
              <a:buClr>
                <a:schemeClr val="lt1"/>
              </a:buClr>
              <a:buSzPts val="2800"/>
              <a:buChar char="•"/>
            </a:pPr>
            <a:r>
              <a:rPr lang="en-US"/>
              <a:t>These files also have information such as neighborhood, building type, square footage and other data.</a:t>
            </a:r>
            <a:endParaRPr/>
          </a:p>
          <a:p>
            <a:pPr indent="-228600" lvl="0" marL="228600" rtl="0" algn="l">
              <a:lnSpc>
                <a:spcPct val="90000"/>
              </a:lnSpc>
              <a:spcBef>
                <a:spcPts val="1000"/>
              </a:spcBef>
              <a:spcAft>
                <a:spcPts val="0"/>
              </a:spcAft>
              <a:buClr>
                <a:schemeClr val="lt1"/>
              </a:buClr>
              <a:buSzPts val="2800"/>
              <a:buChar char="•"/>
            </a:pPr>
            <a:r>
              <a:rPr lang="en-US"/>
              <a:t>It contains 181037 pieces of sales information of properties sold in New York City from January 2020 to December 2021.</a:t>
            </a:r>
            <a:endParaRPr/>
          </a:p>
          <a:p>
            <a:pPr indent="-228600" lvl="0" marL="228600" rtl="0" algn="l">
              <a:lnSpc>
                <a:spcPct val="90000"/>
              </a:lnSpc>
              <a:spcBef>
                <a:spcPts val="1000"/>
              </a:spcBef>
              <a:spcAft>
                <a:spcPts val="0"/>
              </a:spcAft>
              <a:buClr>
                <a:schemeClr val="lt1"/>
              </a:buClr>
              <a:buSzPts val="2800"/>
              <a:buChar char="•"/>
            </a:pPr>
            <a:r>
              <a:rPr lang="en-US"/>
              <a:t>The dataset contains total of 21 columns.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7" name="Shape 147"/>
        <p:cNvGrpSpPr/>
        <p:nvPr/>
      </p:nvGrpSpPr>
      <p:grpSpPr>
        <a:xfrm>
          <a:off x="0" y="0"/>
          <a:ext cx="0" cy="0"/>
          <a:chOff x="0" y="0"/>
          <a:chExt cx="0" cy="0"/>
        </a:xfrm>
      </p:grpSpPr>
      <p:sp>
        <p:nvSpPr>
          <p:cNvPr id="148" name="Google Shape;148;g129b83feb88_1_60"/>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149" name="Google Shape;149;g129b83feb88_1_60"/>
          <p:cNvPicPr preferRelativeResize="0"/>
          <p:nvPr/>
        </p:nvPicPr>
        <p:blipFill rotWithShape="1">
          <a:blip r:embed="rId3">
            <a:alphaModFix amt="35000"/>
          </a:blip>
          <a:srcRect b="7870" l="0" r="0" t="7862"/>
          <a:stretch/>
        </p:blipFill>
        <p:spPr>
          <a:xfrm>
            <a:off x="20" y="1"/>
            <a:ext cx="12191980" cy="6857999"/>
          </a:xfrm>
          <a:prstGeom prst="rect">
            <a:avLst/>
          </a:prstGeom>
          <a:noFill/>
          <a:ln>
            <a:noFill/>
          </a:ln>
        </p:spPr>
      </p:pic>
      <p:sp>
        <p:nvSpPr>
          <p:cNvPr id="150" name="Google Shape;150;g129b83feb88_1_6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Times New Roman"/>
              <a:buNone/>
            </a:pPr>
            <a:r>
              <a:rPr b="1" lang="en-US">
                <a:solidFill>
                  <a:srgbClr val="FFFFFF"/>
                </a:solidFill>
                <a:latin typeface="Times New Roman"/>
                <a:ea typeface="Times New Roman"/>
                <a:cs typeface="Times New Roman"/>
                <a:sym typeface="Times New Roman"/>
              </a:rPr>
              <a:t>                            DATASET</a:t>
            </a:r>
            <a:endParaRPr/>
          </a:p>
        </p:txBody>
      </p:sp>
      <p:pic>
        <p:nvPicPr>
          <p:cNvPr id="151" name="Google Shape;151;g129b83feb88_1_60"/>
          <p:cNvPicPr preferRelativeResize="0"/>
          <p:nvPr/>
        </p:nvPicPr>
        <p:blipFill>
          <a:blip r:embed="rId4">
            <a:alphaModFix/>
          </a:blip>
          <a:stretch>
            <a:fillRect/>
          </a:stretch>
        </p:blipFill>
        <p:spPr>
          <a:xfrm>
            <a:off x="385313" y="2263501"/>
            <a:ext cx="11421399" cy="4054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5" name="Shape 155"/>
        <p:cNvGrpSpPr/>
        <p:nvPr/>
      </p:nvGrpSpPr>
      <p:grpSpPr>
        <a:xfrm>
          <a:off x="0" y="0"/>
          <a:ext cx="0" cy="0"/>
          <a:chOff x="0" y="0"/>
          <a:chExt cx="0" cy="0"/>
        </a:xfrm>
      </p:grpSpPr>
      <p:sp>
        <p:nvSpPr>
          <p:cNvPr id="156" name="Google Shape;156;p5"/>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157" name="Google Shape;157;p5"/>
          <p:cNvPicPr preferRelativeResize="0"/>
          <p:nvPr/>
        </p:nvPicPr>
        <p:blipFill rotWithShape="1">
          <a:blip r:embed="rId3">
            <a:alphaModFix amt="35000"/>
          </a:blip>
          <a:srcRect b="1246" l="0" r="0" t="14485"/>
          <a:stretch/>
        </p:blipFill>
        <p:spPr>
          <a:xfrm>
            <a:off x="20" y="1"/>
            <a:ext cx="12191980" cy="6857999"/>
          </a:xfrm>
          <a:prstGeom prst="rect">
            <a:avLst/>
          </a:prstGeom>
          <a:noFill/>
          <a:ln>
            <a:noFill/>
          </a:ln>
        </p:spPr>
      </p:pic>
      <p:sp>
        <p:nvSpPr>
          <p:cNvPr id="158" name="Google Shape;158;p5"/>
          <p:cNvSpPr txBox="1"/>
          <p:nvPr>
            <p:ph type="title"/>
          </p:nvPr>
        </p:nvSpPr>
        <p:spPr>
          <a:xfrm>
            <a:off x="838201" y="1065862"/>
            <a:ext cx="3313164" cy="4726276"/>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rgbClr val="FFFFFF"/>
              </a:buClr>
              <a:buSzPts val="4000"/>
              <a:buFont typeface="Calibri"/>
              <a:buNone/>
            </a:pPr>
            <a:r>
              <a:rPr lang="en-US" sz="4000">
                <a:solidFill>
                  <a:srgbClr val="FFFFFF"/>
                </a:solidFill>
              </a:rPr>
              <a:t>                     </a:t>
            </a:r>
            <a:r>
              <a:rPr b="1" lang="en-US" sz="4000">
                <a:solidFill>
                  <a:srgbClr val="FFFFFF"/>
                </a:solidFill>
                <a:latin typeface="Times New Roman"/>
                <a:ea typeface="Times New Roman"/>
                <a:cs typeface="Times New Roman"/>
                <a:sym typeface="Times New Roman"/>
              </a:rPr>
              <a:t>ABOUT DATASET</a:t>
            </a:r>
            <a:endParaRPr/>
          </a:p>
        </p:txBody>
      </p:sp>
      <p:cxnSp>
        <p:nvCxnSpPr>
          <p:cNvPr id="159" name="Google Shape;159;p5"/>
          <p:cNvCxnSpPr/>
          <p:nvPr/>
        </p:nvCxnSpPr>
        <p:spPr>
          <a:xfrm>
            <a:off x="4653372" y="2286000"/>
            <a:ext cx="0" cy="2286000"/>
          </a:xfrm>
          <a:prstGeom prst="straightConnector1">
            <a:avLst/>
          </a:prstGeom>
          <a:noFill/>
          <a:ln cap="flat" cmpd="sng" w="15875">
            <a:solidFill>
              <a:srgbClr val="FFFFFF"/>
            </a:solidFill>
            <a:prstDash val="solid"/>
            <a:miter lim="800000"/>
            <a:headEnd len="sm" w="sm" type="none"/>
            <a:tailEnd len="sm" w="sm" type="none"/>
          </a:ln>
        </p:spPr>
      </p:cxnSp>
      <p:sp>
        <p:nvSpPr>
          <p:cNvPr id="160" name="Google Shape;160;p5"/>
          <p:cNvSpPr txBox="1"/>
          <p:nvPr>
            <p:ph idx="1" type="body"/>
          </p:nvPr>
        </p:nvSpPr>
        <p:spPr>
          <a:xfrm>
            <a:off x="5155379" y="1065862"/>
            <a:ext cx="5744685" cy="4726276"/>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rgbClr val="FFFFFF"/>
              </a:buClr>
              <a:buSzPts val="1700"/>
              <a:buChar char="•"/>
            </a:pPr>
            <a:r>
              <a:rPr b="1" lang="en-US" sz="1700">
                <a:solidFill>
                  <a:srgbClr val="FFFFFF"/>
                </a:solidFill>
              </a:rPr>
              <a:t>Borough - </a:t>
            </a:r>
            <a:r>
              <a:rPr lang="en-US" sz="1700">
                <a:solidFill>
                  <a:srgbClr val="FFFFFF"/>
                </a:solidFill>
              </a:rPr>
              <a:t>Name of borough where property is located.</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Neighborhood - </a:t>
            </a:r>
            <a:r>
              <a:rPr lang="en-US" sz="1700">
                <a:solidFill>
                  <a:srgbClr val="FFFFFF"/>
                </a:solidFill>
              </a:rPr>
              <a:t>Neighborhood name of the property.</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Building Class Category - </a:t>
            </a:r>
            <a:r>
              <a:rPr lang="en-US" sz="1700">
                <a:solidFill>
                  <a:srgbClr val="FFFFFF"/>
                </a:solidFill>
              </a:rPr>
              <a:t>Defines type of the building.</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Tax Class At Present - </a:t>
            </a:r>
            <a:r>
              <a:rPr lang="en-US" sz="1700">
                <a:solidFill>
                  <a:srgbClr val="FFFFFF"/>
                </a:solidFill>
              </a:rPr>
              <a:t>Tax class based on the use of property.</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Block - </a:t>
            </a:r>
            <a:r>
              <a:rPr lang="en-US" sz="1700">
                <a:solidFill>
                  <a:srgbClr val="FFFFFF"/>
                </a:solidFill>
              </a:rPr>
              <a:t>Region where the property is located.</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Lot - </a:t>
            </a:r>
            <a:r>
              <a:rPr lang="en-US" sz="1700">
                <a:solidFill>
                  <a:srgbClr val="FFFFFF"/>
                </a:solidFill>
              </a:rPr>
              <a:t>Street where the property is located</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Easement - </a:t>
            </a:r>
            <a:r>
              <a:rPr lang="en-US" sz="1700">
                <a:solidFill>
                  <a:srgbClr val="FFFFFF"/>
                </a:solidFill>
              </a:rPr>
              <a:t>Right of an entity to make limited use of another property</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Building Class at Present - </a:t>
            </a:r>
            <a:r>
              <a:rPr lang="en-US" sz="1700">
                <a:solidFill>
                  <a:srgbClr val="FFFFFF"/>
                </a:solidFill>
              </a:rPr>
              <a:t>Type of the building before transaction</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Address - </a:t>
            </a:r>
            <a:r>
              <a:rPr lang="en-US" sz="1700">
                <a:solidFill>
                  <a:srgbClr val="FFFFFF"/>
                </a:solidFill>
              </a:rPr>
              <a:t>Address of the property</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Apartment Number - </a:t>
            </a:r>
            <a:r>
              <a:rPr lang="en-US" sz="1700">
                <a:solidFill>
                  <a:srgbClr val="FFFFFF"/>
                </a:solidFill>
              </a:rPr>
              <a:t>Unit Number of apartment</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Zip code - </a:t>
            </a:r>
            <a:r>
              <a:rPr lang="en-US" sz="1700">
                <a:solidFill>
                  <a:srgbClr val="FFFFFF"/>
                </a:solidFill>
              </a:rPr>
              <a:t>Gives the  zipcode of the area where the property is located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4" name="Shape 164"/>
        <p:cNvGrpSpPr/>
        <p:nvPr/>
      </p:nvGrpSpPr>
      <p:grpSpPr>
        <a:xfrm>
          <a:off x="0" y="0"/>
          <a:ext cx="0" cy="0"/>
          <a:chOff x="0" y="0"/>
          <a:chExt cx="0" cy="0"/>
        </a:xfrm>
      </p:grpSpPr>
      <p:sp>
        <p:nvSpPr>
          <p:cNvPr id="165" name="Google Shape;165;p6"/>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sky, outdoor, water, river&#10;&#10;Description automatically generated" id="166" name="Google Shape;166;p6"/>
          <p:cNvPicPr preferRelativeResize="0"/>
          <p:nvPr/>
        </p:nvPicPr>
        <p:blipFill rotWithShape="1">
          <a:blip r:embed="rId3">
            <a:alphaModFix amt="35000"/>
          </a:blip>
          <a:srcRect b="1246" l="0" r="0" t="14485"/>
          <a:stretch/>
        </p:blipFill>
        <p:spPr>
          <a:xfrm>
            <a:off x="20" y="1"/>
            <a:ext cx="12191980" cy="6857999"/>
          </a:xfrm>
          <a:prstGeom prst="rect">
            <a:avLst/>
          </a:prstGeom>
          <a:noFill/>
          <a:ln>
            <a:noFill/>
          </a:ln>
        </p:spPr>
      </p:pic>
      <p:sp>
        <p:nvSpPr>
          <p:cNvPr id="167" name="Google Shape;167;p6"/>
          <p:cNvSpPr txBox="1"/>
          <p:nvPr>
            <p:ph type="title"/>
          </p:nvPr>
        </p:nvSpPr>
        <p:spPr>
          <a:xfrm>
            <a:off x="838201" y="1065862"/>
            <a:ext cx="3313164" cy="4726276"/>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rgbClr val="FFFFFF"/>
              </a:buClr>
              <a:buSzPts val="4000"/>
              <a:buFont typeface="Calibri"/>
              <a:buNone/>
            </a:pPr>
            <a:r>
              <a:rPr lang="en-US" sz="4000">
                <a:solidFill>
                  <a:srgbClr val="FFFFFF"/>
                </a:solidFill>
              </a:rPr>
              <a:t>                    </a:t>
            </a:r>
            <a:r>
              <a:rPr b="1" lang="en-US" sz="4000">
                <a:solidFill>
                  <a:srgbClr val="FFFFFF"/>
                </a:solidFill>
                <a:latin typeface="Times New Roman"/>
                <a:ea typeface="Times New Roman"/>
                <a:cs typeface="Times New Roman"/>
                <a:sym typeface="Times New Roman"/>
              </a:rPr>
              <a:t>ABOUT DATASET</a:t>
            </a:r>
            <a:endParaRPr/>
          </a:p>
        </p:txBody>
      </p:sp>
      <p:cxnSp>
        <p:nvCxnSpPr>
          <p:cNvPr id="168" name="Google Shape;168;p6"/>
          <p:cNvCxnSpPr/>
          <p:nvPr/>
        </p:nvCxnSpPr>
        <p:spPr>
          <a:xfrm>
            <a:off x="4653372" y="2286000"/>
            <a:ext cx="0" cy="2286000"/>
          </a:xfrm>
          <a:prstGeom prst="straightConnector1">
            <a:avLst/>
          </a:prstGeom>
          <a:noFill/>
          <a:ln cap="flat" cmpd="sng" w="15875">
            <a:solidFill>
              <a:srgbClr val="FFFFFF"/>
            </a:solidFill>
            <a:prstDash val="solid"/>
            <a:miter lim="800000"/>
            <a:headEnd len="sm" w="sm" type="none"/>
            <a:tailEnd len="sm" w="sm" type="none"/>
          </a:ln>
        </p:spPr>
      </p:cxnSp>
      <p:sp>
        <p:nvSpPr>
          <p:cNvPr id="169" name="Google Shape;169;p6"/>
          <p:cNvSpPr txBox="1"/>
          <p:nvPr>
            <p:ph idx="1" type="body"/>
          </p:nvPr>
        </p:nvSpPr>
        <p:spPr>
          <a:xfrm>
            <a:off x="5155379" y="1065862"/>
            <a:ext cx="5744685" cy="4726276"/>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rgbClr val="FFFFFF"/>
              </a:buClr>
              <a:buSzPts val="1700"/>
              <a:buChar char="•"/>
            </a:pPr>
            <a:r>
              <a:rPr b="1" lang="en-US" sz="1700">
                <a:solidFill>
                  <a:srgbClr val="FFFFFF"/>
                </a:solidFill>
              </a:rPr>
              <a:t>Residential Units -  </a:t>
            </a:r>
            <a:r>
              <a:rPr lang="en-US" sz="1700">
                <a:solidFill>
                  <a:srgbClr val="FFFFFF"/>
                </a:solidFill>
              </a:rPr>
              <a:t>Number of residential units in property.</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Commercial Units - </a:t>
            </a:r>
            <a:r>
              <a:rPr lang="en-US" sz="1700">
                <a:solidFill>
                  <a:srgbClr val="FFFFFF"/>
                </a:solidFill>
              </a:rPr>
              <a:t>Number of commercial units in property.</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Total Units - </a:t>
            </a:r>
            <a:r>
              <a:rPr lang="en-US" sz="1700">
                <a:solidFill>
                  <a:srgbClr val="FFFFFF"/>
                </a:solidFill>
              </a:rPr>
              <a:t>Sum of Residential and Commercial units in property.</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Land Square Feet - </a:t>
            </a:r>
            <a:r>
              <a:rPr lang="en-US" sz="1700">
                <a:solidFill>
                  <a:srgbClr val="FFFFFF"/>
                </a:solidFill>
              </a:rPr>
              <a:t>Land Area of property in square feet.</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Gross Square Feet - </a:t>
            </a:r>
            <a:r>
              <a:rPr lang="en-US" sz="1700">
                <a:solidFill>
                  <a:srgbClr val="FFFFFF"/>
                </a:solidFill>
              </a:rPr>
              <a:t>Area of property including land area and space within construction.</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Year Built - </a:t>
            </a:r>
            <a:r>
              <a:rPr lang="en-US" sz="1700">
                <a:solidFill>
                  <a:srgbClr val="FFFFFF"/>
                </a:solidFill>
              </a:rPr>
              <a:t>The year in which property was built.</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Tax Class At Time Of Sale - </a:t>
            </a:r>
            <a:r>
              <a:rPr lang="en-US" sz="1700">
                <a:solidFill>
                  <a:srgbClr val="FFFFFF"/>
                </a:solidFill>
              </a:rPr>
              <a:t>Tax code of property during transaction.</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Building Class At Time Of Sale - </a:t>
            </a:r>
            <a:r>
              <a:rPr lang="en-US" sz="1700">
                <a:solidFill>
                  <a:srgbClr val="FFFFFF"/>
                </a:solidFill>
              </a:rPr>
              <a:t>Building code of property during transaction.</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Sale Price - Target Variable . </a:t>
            </a:r>
            <a:r>
              <a:rPr lang="en-US" sz="1700">
                <a:solidFill>
                  <a:srgbClr val="FFFFFF"/>
                </a:solidFill>
              </a:rPr>
              <a:t>Selling Price of the property.</a:t>
            </a:r>
            <a:endParaRPr b="1" sz="1700">
              <a:solidFill>
                <a:srgbClr val="FFFFFF"/>
              </a:solidFill>
            </a:endParaRPr>
          </a:p>
          <a:p>
            <a:pPr indent="-228600" lvl="0" marL="228600" rtl="0" algn="l">
              <a:lnSpc>
                <a:spcPct val="90000"/>
              </a:lnSpc>
              <a:spcBef>
                <a:spcPts val="1000"/>
              </a:spcBef>
              <a:spcAft>
                <a:spcPts val="0"/>
              </a:spcAft>
              <a:buClr>
                <a:srgbClr val="FFFFFF"/>
              </a:buClr>
              <a:buSzPts val="1700"/>
              <a:buChar char="•"/>
            </a:pPr>
            <a:r>
              <a:rPr b="1" lang="en-US" sz="1700">
                <a:solidFill>
                  <a:srgbClr val="FFFFFF"/>
                </a:solidFill>
              </a:rPr>
              <a:t>Sale Date - </a:t>
            </a:r>
            <a:r>
              <a:rPr lang="en-US" sz="1700">
                <a:solidFill>
                  <a:srgbClr val="FFFFFF"/>
                </a:solidFill>
              </a:rPr>
              <a:t>The specific time when property was sold.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descr="A picture containing sky, outdoor, water, river&#10;&#10;Description automatically generated" id="175" name="Google Shape;175;p7"/>
          <p:cNvPicPr preferRelativeResize="0"/>
          <p:nvPr/>
        </p:nvPicPr>
        <p:blipFill rotWithShape="1">
          <a:blip r:embed="rId3">
            <a:alphaModFix/>
          </a:blip>
          <a:srcRect b="0" l="0" r="0" t="0"/>
          <a:stretch/>
        </p:blipFill>
        <p:spPr>
          <a:xfrm>
            <a:off x="0" y="-640080"/>
            <a:ext cx="12192000" cy="8138160"/>
          </a:xfrm>
          <a:prstGeom prst="rect">
            <a:avLst/>
          </a:prstGeom>
          <a:noFill/>
          <a:ln>
            <a:noFill/>
          </a:ln>
        </p:spPr>
      </p:pic>
      <p:sp>
        <p:nvSpPr>
          <p:cNvPr id="176" name="Google Shape;17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Times New Roman"/>
              <a:buNone/>
            </a:pPr>
            <a:r>
              <a:rPr b="1" lang="en-US">
                <a:solidFill>
                  <a:schemeClr val="lt1"/>
                </a:solidFill>
                <a:latin typeface="Times New Roman"/>
                <a:ea typeface="Times New Roman"/>
                <a:cs typeface="Times New Roman"/>
                <a:sym typeface="Times New Roman"/>
              </a:rPr>
              <a:t>                     DATA PIPELINE</a:t>
            </a:r>
            <a:endParaRPr/>
          </a:p>
        </p:txBody>
      </p:sp>
      <p:pic>
        <p:nvPicPr>
          <p:cNvPr id="177" name="Google Shape;177;p7"/>
          <p:cNvPicPr preferRelativeResize="0"/>
          <p:nvPr>
            <p:ph idx="1" type="body"/>
          </p:nvPr>
        </p:nvPicPr>
        <p:blipFill rotWithShape="1">
          <a:blip r:embed="rId4">
            <a:alphaModFix/>
          </a:blip>
          <a:srcRect b="0" l="0" r="0" t="0"/>
          <a:stretch/>
        </p:blipFill>
        <p:spPr>
          <a:xfrm>
            <a:off x="838200" y="3262601"/>
            <a:ext cx="2817181" cy="1045369"/>
          </a:xfrm>
          <a:prstGeom prst="rect">
            <a:avLst/>
          </a:prstGeom>
          <a:noFill/>
          <a:ln>
            <a:noFill/>
          </a:ln>
        </p:spPr>
      </p:pic>
      <p:pic>
        <p:nvPicPr>
          <p:cNvPr id="178" name="Google Shape;178;p7"/>
          <p:cNvPicPr preferRelativeResize="0"/>
          <p:nvPr/>
        </p:nvPicPr>
        <p:blipFill rotWithShape="1">
          <a:blip r:embed="rId5">
            <a:alphaModFix/>
          </a:blip>
          <a:srcRect b="0" l="0" r="0" t="0"/>
          <a:stretch/>
        </p:blipFill>
        <p:spPr>
          <a:xfrm>
            <a:off x="4727293" y="3212178"/>
            <a:ext cx="2673984" cy="1150559"/>
          </a:xfrm>
          <a:prstGeom prst="rect">
            <a:avLst/>
          </a:prstGeom>
          <a:noFill/>
          <a:ln>
            <a:noFill/>
          </a:ln>
        </p:spPr>
      </p:pic>
      <p:pic>
        <p:nvPicPr>
          <p:cNvPr id="179" name="Google Shape;179;p7"/>
          <p:cNvPicPr preferRelativeResize="0"/>
          <p:nvPr/>
        </p:nvPicPr>
        <p:blipFill rotWithShape="1">
          <a:blip r:embed="rId6">
            <a:alphaModFix/>
          </a:blip>
          <a:srcRect b="0" l="0" r="0" t="0"/>
          <a:stretch/>
        </p:blipFill>
        <p:spPr>
          <a:xfrm>
            <a:off x="8473189" y="3212178"/>
            <a:ext cx="2880611" cy="1150559"/>
          </a:xfrm>
          <a:prstGeom prst="rect">
            <a:avLst/>
          </a:prstGeom>
          <a:noFill/>
          <a:ln>
            <a:noFill/>
          </a:ln>
        </p:spPr>
      </p:pic>
      <p:sp>
        <p:nvSpPr>
          <p:cNvPr id="180" name="Google Shape;180;p7"/>
          <p:cNvSpPr/>
          <p:nvPr/>
        </p:nvSpPr>
        <p:spPr>
          <a:xfrm>
            <a:off x="3702133" y="3542969"/>
            <a:ext cx="978408" cy="484632"/>
          </a:xfrm>
          <a:prstGeom prst="rightArrow">
            <a:avLst>
              <a:gd fmla="val 50000" name="adj1"/>
              <a:gd fmla="val 50000" name="adj2"/>
            </a:avLst>
          </a:prstGeom>
          <a:solidFill>
            <a:schemeClr val="l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81" name="Google Shape;181;p7"/>
          <p:cNvSpPr/>
          <p:nvPr/>
        </p:nvSpPr>
        <p:spPr>
          <a:xfrm>
            <a:off x="7494781" y="3542969"/>
            <a:ext cx="978408" cy="484632"/>
          </a:xfrm>
          <a:prstGeom prst="rightArrow">
            <a:avLst>
              <a:gd fmla="val 50000" name="adj1"/>
              <a:gd fmla="val 50000" name="adj2"/>
            </a:avLst>
          </a:prstGeom>
          <a:solidFill>
            <a:schemeClr val="l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2022-05-11T17:19:16Z</dcterms:created>
  <dc:creator>Shrey Bishnoi</dc:creator>
</cp:coreProperties>
</file>